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123"/>
  </p:notesMasterIdLst>
  <p:sldIdLst>
    <p:sldId id="371" r:id="rId5"/>
    <p:sldId id="257" r:id="rId6"/>
    <p:sldId id="259" r:id="rId7"/>
    <p:sldId id="260" r:id="rId8"/>
    <p:sldId id="261" r:id="rId9"/>
    <p:sldId id="262" r:id="rId10"/>
    <p:sldId id="263" r:id="rId11"/>
    <p:sldId id="264" r:id="rId12"/>
    <p:sldId id="266" r:id="rId13"/>
    <p:sldId id="265"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372"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74" r:id="rId58"/>
    <p:sldId id="375" r:id="rId59"/>
    <p:sldId id="376"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73"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 id="344" r:id="rId96"/>
    <p:sldId id="345" r:id="rId97"/>
    <p:sldId id="346" r:id="rId98"/>
    <p:sldId id="347" r:id="rId99"/>
    <p:sldId id="348" r:id="rId100"/>
    <p:sldId id="349" r:id="rId101"/>
    <p:sldId id="350" r:id="rId102"/>
    <p:sldId id="351" r:id="rId103"/>
    <p:sldId id="352" r:id="rId104"/>
    <p:sldId id="353" r:id="rId105"/>
    <p:sldId id="354" r:id="rId106"/>
    <p:sldId id="355" r:id="rId107"/>
    <p:sldId id="356" r:id="rId108"/>
    <p:sldId id="357" r:id="rId109"/>
    <p:sldId id="358" r:id="rId110"/>
    <p:sldId id="359" r:id="rId111"/>
    <p:sldId id="360" r:id="rId112"/>
    <p:sldId id="361" r:id="rId113"/>
    <p:sldId id="362" r:id="rId114"/>
    <p:sldId id="363" r:id="rId115"/>
    <p:sldId id="364" r:id="rId116"/>
    <p:sldId id="365" r:id="rId117"/>
    <p:sldId id="366" r:id="rId118"/>
    <p:sldId id="367" r:id="rId119"/>
    <p:sldId id="368" r:id="rId120"/>
    <p:sldId id="369" r:id="rId121"/>
    <p:sldId id="370" r:id="rId1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erner" initials="Cerner"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2951A8C-5FC7-434F-A4BC-2F00A67AC0AE}" v="8" dt="2019-10-15T17:51:47.185"/>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aj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555" autoAdjust="0"/>
  </p:normalViewPr>
  <p:slideViewPr>
    <p:cSldViewPr snapToGrid="0">
      <p:cViewPr varScale="1">
        <p:scale>
          <a:sx n="33" d="100"/>
          <a:sy n="33" d="100"/>
        </p:scale>
        <p:origin x="1330"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117" Type="http://schemas.openxmlformats.org/officeDocument/2006/relationships/slide" Target="slides/slide113.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slide" Target="slides/slide108.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notesMaster" Target="notesMasters/notesMaster1.xml"/><Relationship Id="rId128" Type="http://schemas.openxmlformats.org/officeDocument/2006/relationships/tableStyles" Target="tableStyles.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113" Type="http://schemas.openxmlformats.org/officeDocument/2006/relationships/slide" Target="slides/slide109.xml"/><Relationship Id="rId118" Type="http://schemas.openxmlformats.org/officeDocument/2006/relationships/slide" Target="slides/slide114.xml"/><Relationship Id="rId12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slide" Target="slides/slide11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103" Type="http://schemas.openxmlformats.org/officeDocument/2006/relationships/slide" Target="slides/slide99.xml"/><Relationship Id="rId108" Type="http://schemas.openxmlformats.org/officeDocument/2006/relationships/slide" Target="slides/slide104.xml"/><Relationship Id="rId116" Type="http://schemas.openxmlformats.org/officeDocument/2006/relationships/slide" Target="slides/slide112.xml"/><Relationship Id="rId124" Type="http://schemas.openxmlformats.org/officeDocument/2006/relationships/commentAuthors" Target="commentAuthors.xml"/><Relationship Id="rId12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slide" Target="slides/slide87.xml"/><Relationship Id="rId96" Type="http://schemas.openxmlformats.org/officeDocument/2006/relationships/slide" Target="slides/slide92.xml"/><Relationship Id="rId111" Type="http://schemas.openxmlformats.org/officeDocument/2006/relationships/slide" Target="slides/slide10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6" Type="http://schemas.openxmlformats.org/officeDocument/2006/relationships/slide" Target="slides/slide102.xml"/><Relationship Id="rId114" Type="http://schemas.openxmlformats.org/officeDocument/2006/relationships/slide" Target="slides/slide110.xml"/><Relationship Id="rId119" Type="http://schemas.openxmlformats.org/officeDocument/2006/relationships/slide" Target="slides/slide115.xml"/><Relationship Id="rId12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3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openxmlformats.org/officeDocument/2006/relationships/slide" Target="slides/slide116.xml"/><Relationship Id="rId125" Type="http://schemas.openxmlformats.org/officeDocument/2006/relationships/presProps" Target="presProps.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slide" Target="slides/slide111.xml"/><Relationship Id="rId61" Type="http://schemas.openxmlformats.org/officeDocument/2006/relationships/slide" Target="slides/slide57.xml"/><Relationship Id="rId82" Type="http://schemas.openxmlformats.org/officeDocument/2006/relationships/slide" Target="slides/slide7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eits,Brian" userId="4566fefd-61b7-4c5a-b683-1c8fdafc2832" providerId="ADAL" clId="{42951A8C-5FC7-434F-A4BC-2F00A67AC0AE}"/>
    <pc:docChg chg="undo custSel addSld modSld">
      <pc:chgData name="Heits,Brian" userId="4566fefd-61b7-4c5a-b683-1c8fdafc2832" providerId="ADAL" clId="{42951A8C-5FC7-434F-A4BC-2F00A67AC0AE}" dt="2019-10-15T17:51:50.861" v="393" actId="20577"/>
      <pc:docMkLst>
        <pc:docMk/>
      </pc:docMkLst>
      <pc:sldChg chg="modSp">
        <pc:chgData name="Heits,Brian" userId="4566fefd-61b7-4c5a-b683-1c8fdafc2832" providerId="ADAL" clId="{42951A8C-5FC7-434F-A4BC-2F00A67AC0AE}" dt="2019-10-14T23:20:32.362" v="17" actId="20577"/>
        <pc:sldMkLst>
          <pc:docMk/>
          <pc:sldMk cId="0" sldId="310"/>
        </pc:sldMkLst>
        <pc:spChg chg="mod">
          <ac:chgData name="Heits,Brian" userId="4566fefd-61b7-4c5a-b683-1c8fdafc2832" providerId="ADAL" clId="{42951A8C-5FC7-434F-A4BC-2F00A67AC0AE}" dt="2019-10-14T23:20:32.362" v="17" actId="20577"/>
          <ac:spMkLst>
            <pc:docMk/>
            <pc:sldMk cId="0" sldId="310"/>
            <ac:spMk id="400" creationId="{00000000-0000-0000-0000-000000000000}"/>
          </ac:spMkLst>
        </pc:spChg>
      </pc:sldChg>
      <pc:sldChg chg="modSp">
        <pc:chgData name="Heits,Brian" userId="4566fefd-61b7-4c5a-b683-1c8fdafc2832" providerId="ADAL" clId="{42951A8C-5FC7-434F-A4BC-2F00A67AC0AE}" dt="2019-10-14T23:20:38.710" v="19" actId="20577"/>
        <pc:sldMkLst>
          <pc:docMk/>
          <pc:sldMk cId="0" sldId="311"/>
        </pc:sldMkLst>
        <pc:spChg chg="mod">
          <ac:chgData name="Heits,Brian" userId="4566fefd-61b7-4c5a-b683-1c8fdafc2832" providerId="ADAL" clId="{42951A8C-5FC7-434F-A4BC-2F00A67AC0AE}" dt="2019-10-14T23:20:38.710" v="19" actId="20577"/>
          <ac:spMkLst>
            <pc:docMk/>
            <pc:sldMk cId="0" sldId="311"/>
            <ac:spMk id="402" creationId="{00000000-0000-0000-0000-000000000000}"/>
          </ac:spMkLst>
        </pc:spChg>
      </pc:sldChg>
      <pc:sldChg chg="modSp">
        <pc:chgData name="Heits,Brian" userId="4566fefd-61b7-4c5a-b683-1c8fdafc2832" providerId="ADAL" clId="{42951A8C-5FC7-434F-A4BC-2F00A67AC0AE}" dt="2019-10-14T23:20:42.274" v="21" actId="20577"/>
        <pc:sldMkLst>
          <pc:docMk/>
          <pc:sldMk cId="0" sldId="312"/>
        </pc:sldMkLst>
        <pc:spChg chg="mod">
          <ac:chgData name="Heits,Brian" userId="4566fefd-61b7-4c5a-b683-1c8fdafc2832" providerId="ADAL" clId="{42951A8C-5FC7-434F-A4BC-2F00A67AC0AE}" dt="2019-10-14T23:20:42.274" v="21" actId="20577"/>
          <ac:spMkLst>
            <pc:docMk/>
            <pc:sldMk cId="0" sldId="312"/>
            <ac:spMk id="405" creationId="{00000000-0000-0000-0000-000000000000}"/>
          </ac:spMkLst>
        </pc:spChg>
      </pc:sldChg>
      <pc:sldChg chg="modSp">
        <pc:chgData name="Heits,Brian" userId="4566fefd-61b7-4c5a-b683-1c8fdafc2832" providerId="ADAL" clId="{42951A8C-5FC7-434F-A4BC-2F00A67AC0AE}" dt="2019-10-14T23:20:46.712" v="23" actId="20577"/>
        <pc:sldMkLst>
          <pc:docMk/>
          <pc:sldMk cId="0" sldId="313"/>
        </pc:sldMkLst>
        <pc:spChg chg="mod">
          <ac:chgData name="Heits,Brian" userId="4566fefd-61b7-4c5a-b683-1c8fdafc2832" providerId="ADAL" clId="{42951A8C-5FC7-434F-A4BC-2F00A67AC0AE}" dt="2019-10-14T23:20:46.712" v="23" actId="20577"/>
          <ac:spMkLst>
            <pc:docMk/>
            <pc:sldMk cId="0" sldId="313"/>
            <ac:spMk id="411" creationId="{00000000-0000-0000-0000-000000000000}"/>
          </ac:spMkLst>
        </pc:spChg>
      </pc:sldChg>
      <pc:sldChg chg="modSp">
        <pc:chgData name="Heits,Brian" userId="4566fefd-61b7-4c5a-b683-1c8fdafc2832" providerId="ADAL" clId="{42951A8C-5FC7-434F-A4BC-2F00A67AC0AE}" dt="2019-10-14T23:20:50.882" v="25" actId="20577"/>
        <pc:sldMkLst>
          <pc:docMk/>
          <pc:sldMk cId="0" sldId="314"/>
        </pc:sldMkLst>
        <pc:spChg chg="mod">
          <ac:chgData name="Heits,Brian" userId="4566fefd-61b7-4c5a-b683-1c8fdafc2832" providerId="ADAL" clId="{42951A8C-5FC7-434F-A4BC-2F00A67AC0AE}" dt="2019-10-14T23:20:50.882" v="25" actId="20577"/>
          <ac:spMkLst>
            <pc:docMk/>
            <pc:sldMk cId="0" sldId="314"/>
            <ac:spMk id="413" creationId="{00000000-0000-0000-0000-000000000000}"/>
          </ac:spMkLst>
        </pc:spChg>
      </pc:sldChg>
      <pc:sldChg chg="modSp">
        <pc:chgData name="Heits,Brian" userId="4566fefd-61b7-4c5a-b683-1c8fdafc2832" providerId="ADAL" clId="{42951A8C-5FC7-434F-A4BC-2F00A67AC0AE}" dt="2019-10-14T23:49:39.337" v="341" actId="20577"/>
        <pc:sldMkLst>
          <pc:docMk/>
          <pc:sldMk cId="0" sldId="315"/>
        </pc:sldMkLst>
        <pc:spChg chg="mod">
          <ac:chgData name="Heits,Brian" userId="4566fefd-61b7-4c5a-b683-1c8fdafc2832" providerId="ADAL" clId="{42951A8C-5FC7-434F-A4BC-2F00A67AC0AE}" dt="2019-10-14T23:20:55.660" v="27" actId="20577"/>
          <ac:spMkLst>
            <pc:docMk/>
            <pc:sldMk cId="0" sldId="315"/>
            <ac:spMk id="416" creationId="{00000000-0000-0000-0000-000000000000}"/>
          </ac:spMkLst>
        </pc:spChg>
        <pc:spChg chg="mod">
          <ac:chgData name="Heits,Brian" userId="4566fefd-61b7-4c5a-b683-1c8fdafc2832" providerId="ADAL" clId="{42951A8C-5FC7-434F-A4BC-2F00A67AC0AE}" dt="2019-10-14T23:49:39.337" v="341" actId="20577"/>
          <ac:spMkLst>
            <pc:docMk/>
            <pc:sldMk cId="0" sldId="315"/>
            <ac:spMk id="417" creationId="{00000000-0000-0000-0000-000000000000}"/>
          </ac:spMkLst>
        </pc:spChg>
      </pc:sldChg>
      <pc:sldChg chg="modSp">
        <pc:chgData name="Heits,Brian" userId="4566fefd-61b7-4c5a-b683-1c8fdafc2832" providerId="ADAL" clId="{42951A8C-5FC7-434F-A4BC-2F00A67AC0AE}" dt="2019-10-14T23:21:03.614" v="29" actId="20577"/>
        <pc:sldMkLst>
          <pc:docMk/>
          <pc:sldMk cId="0" sldId="318"/>
        </pc:sldMkLst>
        <pc:spChg chg="mod">
          <ac:chgData name="Heits,Brian" userId="4566fefd-61b7-4c5a-b683-1c8fdafc2832" providerId="ADAL" clId="{42951A8C-5FC7-434F-A4BC-2F00A67AC0AE}" dt="2019-10-14T23:21:03.614" v="29" actId="20577"/>
          <ac:spMkLst>
            <pc:docMk/>
            <pc:sldMk cId="0" sldId="318"/>
            <ac:spMk id="433" creationId="{00000000-0000-0000-0000-000000000000}"/>
          </ac:spMkLst>
        </pc:spChg>
      </pc:sldChg>
      <pc:sldChg chg="modSp">
        <pc:chgData name="Heits,Brian" userId="4566fefd-61b7-4c5a-b683-1c8fdafc2832" providerId="ADAL" clId="{42951A8C-5FC7-434F-A4BC-2F00A67AC0AE}" dt="2019-10-14T23:21:07.055" v="31" actId="20577"/>
        <pc:sldMkLst>
          <pc:docMk/>
          <pc:sldMk cId="0" sldId="319"/>
        </pc:sldMkLst>
        <pc:spChg chg="mod">
          <ac:chgData name="Heits,Brian" userId="4566fefd-61b7-4c5a-b683-1c8fdafc2832" providerId="ADAL" clId="{42951A8C-5FC7-434F-A4BC-2F00A67AC0AE}" dt="2019-10-14T23:21:07.055" v="31" actId="20577"/>
          <ac:spMkLst>
            <pc:docMk/>
            <pc:sldMk cId="0" sldId="319"/>
            <ac:spMk id="435" creationId="{00000000-0000-0000-0000-000000000000}"/>
          </ac:spMkLst>
        </pc:spChg>
      </pc:sldChg>
      <pc:sldChg chg="modSp">
        <pc:chgData name="Heits,Brian" userId="4566fefd-61b7-4c5a-b683-1c8fdafc2832" providerId="ADAL" clId="{42951A8C-5FC7-434F-A4BC-2F00A67AC0AE}" dt="2019-10-14T23:21:10.386" v="33" actId="20577"/>
        <pc:sldMkLst>
          <pc:docMk/>
          <pc:sldMk cId="0" sldId="320"/>
        </pc:sldMkLst>
        <pc:spChg chg="mod">
          <ac:chgData name="Heits,Brian" userId="4566fefd-61b7-4c5a-b683-1c8fdafc2832" providerId="ADAL" clId="{42951A8C-5FC7-434F-A4BC-2F00A67AC0AE}" dt="2019-10-14T23:21:10.386" v="33" actId="20577"/>
          <ac:spMkLst>
            <pc:docMk/>
            <pc:sldMk cId="0" sldId="320"/>
            <ac:spMk id="438" creationId="{00000000-0000-0000-0000-000000000000}"/>
          </ac:spMkLst>
        </pc:spChg>
      </pc:sldChg>
      <pc:sldChg chg="modSp">
        <pc:chgData name="Heits,Brian" userId="4566fefd-61b7-4c5a-b683-1c8fdafc2832" providerId="ADAL" clId="{42951A8C-5FC7-434F-A4BC-2F00A67AC0AE}" dt="2019-10-14T23:21:17.835" v="35" actId="20577"/>
        <pc:sldMkLst>
          <pc:docMk/>
          <pc:sldMk cId="0" sldId="324"/>
        </pc:sldMkLst>
        <pc:spChg chg="mod">
          <ac:chgData name="Heits,Brian" userId="4566fefd-61b7-4c5a-b683-1c8fdafc2832" providerId="ADAL" clId="{42951A8C-5FC7-434F-A4BC-2F00A67AC0AE}" dt="2019-10-14T23:21:17.835" v="35" actId="20577"/>
          <ac:spMkLst>
            <pc:docMk/>
            <pc:sldMk cId="0" sldId="324"/>
            <ac:spMk id="451" creationId="{00000000-0000-0000-0000-000000000000}"/>
          </ac:spMkLst>
        </pc:spChg>
      </pc:sldChg>
      <pc:sldChg chg="modSp">
        <pc:chgData name="Heits,Brian" userId="4566fefd-61b7-4c5a-b683-1c8fdafc2832" providerId="ADAL" clId="{42951A8C-5FC7-434F-A4BC-2F00A67AC0AE}" dt="2019-10-14T23:21:21.088" v="37" actId="20577"/>
        <pc:sldMkLst>
          <pc:docMk/>
          <pc:sldMk cId="0" sldId="325"/>
        </pc:sldMkLst>
        <pc:spChg chg="mod">
          <ac:chgData name="Heits,Brian" userId="4566fefd-61b7-4c5a-b683-1c8fdafc2832" providerId="ADAL" clId="{42951A8C-5FC7-434F-A4BC-2F00A67AC0AE}" dt="2019-10-14T23:21:21.088" v="37" actId="20577"/>
          <ac:spMkLst>
            <pc:docMk/>
            <pc:sldMk cId="0" sldId="325"/>
            <ac:spMk id="453" creationId="{00000000-0000-0000-0000-000000000000}"/>
          </ac:spMkLst>
        </pc:spChg>
      </pc:sldChg>
      <pc:sldChg chg="modSp">
        <pc:chgData name="Heits,Brian" userId="4566fefd-61b7-4c5a-b683-1c8fdafc2832" providerId="ADAL" clId="{42951A8C-5FC7-434F-A4BC-2F00A67AC0AE}" dt="2019-10-14T23:21:24.813" v="39" actId="20577"/>
        <pc:sldMkLst>
          <pc:docMk/>
          <pc:sldMk cId="0" sldId="326"/>
        </pc:sldMkLst>
        <pc:spChg chg="mod">
          <ac:chgData name="Heits,Brian" userId="4566fefd-61b7-4c5a-b683-1c8fdafc2832" providerId="ADAL" clId="{42951A8C-5FC7-434F-A4BC-2F00A67AC0AE}" dt="2019-10-14T23:21:24.813" v="39" actId="20577"/>
          <ac:spMkLst>
            <pc:docMk/>
            <pc:sldMk cId="0" sldId="326"/>
            <ac:spMk id="456" creationId="{00000000-0000-0000-0000-000000000000}"/>
          </ac:spMkLst>
        </pc:spChg>
      </pc:sldChg>
      <pc:sldChg chg="modSp">
        <pc:chgData name="Heits,Brian" userId="4566fefd-61b7-4c5a-b683-1c8fdafc2832" providerId="ADAL" clId="{42951A8C-5FC7-434F-A4BC-2F00A67AC0AE}" dt="2019-10-14T23:21:38.215" v="41" actId="20577"/>
        <pc:sldMkLst>
          <pc:docMk/>
          <pc:sldMk cId="0" sldId="337"/>
        </pc:sldMkLst>
        <pc:spChg chg="mod">
          <ac:chgData name="Heits,Brian" userId="4566fefd-61b7-4c5a-b683-1c8fdafc2832" providerId="ADAL" clId="{42951A8C-5FC7-434F-A4BC-2F00A67AC0AE}" dt="2019-10-14T23:21:38.215" v="41" actId="20577"/>
          <ac:spMkLst>
            <pc:docMk/>
            <pc:sldMk cId="0" sldId="337"/>
            <ac:spMk id="502" creationId="{00000000-0000-0000-0000-000000000000}"/>
          </ac:spMkLst>
        </pc:spChg>
      </pc:sldChg>
      <pc:sldChg chg="modSp">
        <pc:chgData name="Heits,Brian" userId="4566fefd-61b7-4c5a-b683-1c8fdafc2832" providerId="ADAL" clId="{42951A8C-5FC7-434F-A4BC-2F00A67AC0AE}" dt="2019-10-14T23:21:41.901" v="42" actId="20577"/>
        <pc:sldMkLst>
          <pc:docMk/>
          <pc:sldMk cId="0" sldId="338"/>
        </pc:sldMkLst>
        <pc:spChg chg="mod">
          <ac:chgData name="Heits,Brian" userId="4566fefd-61b7-4c5a-b683-1c8fdafc2832" providerId="ADAL" clId="{42951A8C-5FC7-434F-A4BC-2F00A67AC0AE}" dt="2019-10-14T23:21:41.901" v="42" actId="20577"/>
          <ac:spMkLst>
            <pc:docMk/>
            <pc:sldMk cId="0" sldId="338"/>
            <ac:spMk id="504" creationId="{00000000-0000-0000-0000-000000000000}"/>
          </ac:spMkLst>
        </pc:spChg>
      </pc:sldChg>
      <pc:sldChg chg="modSp">
        <pc:chgData name="Heits,Brian" userId="4566fefd-61b7-4c5a-b683-1c8fdafc2832" providerId="ADAL" clId="{42951A8C-5FC7-434F-A4BC-2F00A67AC0AE}" dt="2019-10-14T23:56:44.742" v="356" actId="20577"/>
        <pc:sldMkLst>
          <pc:docMk/>
          <pc:sldMk cId="0" sldId="339"/>
        </pc:sldMkLst>
        <pc:spChg chg="mod">
          <ac:chgData name="Heits,Brian" userId="4566fefd-61b7-4c5a-b683-1c8fdafc2832" providerId="ADAL" clId="{42951A8C-5FC7-434F-A4BC-2F00A67AC0AE}" dt="2019-10-14T23:21:44.555" v="43" actId="20577"/>
          <ac:spMkLst>
            <pc:docMk/>
            <pc:sldMk cId="0" sldId="339"/>
            <ac:spMk id="507" creationId="{00000000-0000-0000-0000-000000000000}"/>
          </ac:spMkLst>
        </pc:spChg>
        <pc:spChg chg="mod">
          <ac:chgData name="Heits,Brian" userId="4566fefd-61b7-4c5a-b683-1c8fdafc2832" providerId="ADAL" clId="{42951A8C-5FC7-434F-A4BC-2F00A67AC0AE}" dt="2019-10-14T23:56:44.742" v="356" actId="20577"/>
          <ac:spMkLst>
            <pc:docMk/>
            <pc:sldMk cId="0" sldId="339"/>
            <ac:spMk id="508" creationId="{00000000-0000-0000-0000-000000000000}"/>
          </ac:spMkLst>
        </pc:spChg>
      </pc:sldChg>
      <pc:sldChg chg="modSp">
        <pc:chgData name="Heits,Brian" userId="4566fefd-61b7-4c5a-b683-1c8fdafc2832" providerId="ADAL" clId="{42951A8C-5FC7-434F-A4BC-2F00A67AC0AE}" dt="2019-10-14T23:21:48.631" v="46" actId="20577"/>
        <pc:sldMkLst>
          <pc:docMk/>
          <pc:sldMk cId="0" sldId="340"/>
        </pc:sldMkLst>
        <pc:spChg chg="mod">
          <ac:chgData name="Heits,Brian" userId="4566fefd-61b7-4c5a-b683-1c8fdafc2832" providerId="ADAL" clId="{42951A8C-5FC7-434F-A4BC-2F00A67AC0AE}" dt="2019-10-14T23:21:48.631" v="46" actId="20577"/>
          <ac:spMkLst>
            <pc:docMk/>
            <pc:sldMk cId="0" sldId="340"/>
            <ac:spMk id="511" creationId="{00000000-0000-0000-0000-000000000000}"/>
          </ac:spMkLst>
        </pc:spChg>
      </pc:sldChg>
      <pc:sldChg chg="modSp">
        <pc:chgData name="Heits,Brian" userId="4566fefd-61b7-4c5a-b683-1c8fdafc2832" providerId="ADAL" clId="{42951A8C-5FC7-434F-A4BC-2F00A67AC0AE}" dt="2019-10-14T23:21:55.608" v="49" actId="20577"/>
        <pc:sldMkLst>
          <pc:docMk/>
          <pc:sldMk cId="0" sldId="341"/>
        </pc:sldMkLst>
        <pc:spChg chg="mod">
          <ac:chgData name="Heits,Brian" userId="4566fefd-61b7-4c5a-b683-1c8fdafc2832" providerId="ADAL" clId="{42951A8C-5FC7-434F-A4BC-2F00A67AC0AE}" dt="2019-10-14T23:21:55.608" v="49" actId="20577"/>
          <ac:spMkLst>
            <pc:docMk/>
            <pc:sldMk cId="0" sldId="341"/>
            <ac:spMk id="513" creationId="{00000000-0000-0000-0000-000000000000}"/>
          </ac:spMkLst>
        </pc:spChg>
      </pc:sldChg>
      <pc:sldChg chg="modSp">
        <pc:chgData name="Heits,Brian" userId="4566fefd-61b7-4c5a-b683-1c8fdafc2832" providerId="ADAL" clId="{42951A8C-5FC7-434F-A4BC-2F00A67AC0AE}" dt="2019-10-14T23:22:03.254" v="52" actId="20577"/>
        <pc:sldMkLst>
          <pc:docMk/>
          <pc:sldMk cId="0" sldId="342"/>
        </pc:sldMkLst>
        <pc:spChg chg="mod">
          <ac:chgData name="Heits,Brian" userId="4566fefd-61b7-4c5a-b683-1c8fdafc2832" providerId="ADAL" clId="{42951A8C-5FC7-434F-A4BC-2F00A67AC0AE}" dt="2019-10-14T23:22:03.254" v="52" actId="20577"/>
          <ac:spMkLst>
            <pc:docMk/>
            <pc:sldMk cId="0" sldId="342"/>
            <ac:spMk id="518" creationId="{00000000-0000-0000-0000-000000000000}"/>
          </ac:spMkLst>
        </pc:spChg>
      </pc:sldChg>
      <pc:sldChg chg="modSp">
        <pc:chgData name="Heits,Brian" userId="4566fefd-61b7-4c5a-b683-1c8fdafc2832" providerId="ADAL" clId="{42951A8C-5FC7-434F-A4BC-2F00A67AC0AE}" dt="2019-10-14T23:22:13.797" v="54" actId="20577"/>
        <pc:sldMkLst>
          <pc:docMk/>
          <pc:sldMk cId="0" sldId="351"/>
        </pc:sldMkLst>
        <pc:spChg chg="mod">
          <ac:chgData name="Heits,Brian" userId="4566fefd-61b7-4c5a-b683-1c8fdafc2832" providerId="ADAL" clId="{42951A8C-5FC7-434F-A4BC-2F00A67AC0AE}" dt="2019-10-14T23:22:13.797" v="54" actId="20577"/>
          <ac:spMkLst>
            <pc:docMk/>
            <pc:sldMk cId="0" sldId="351"/>
            <ac:spMk id="558" creationId="{00000000-0000-0000-0000-000000000000}"/>
          </ac:spMkLst>
        </pc:spChg>
      </pc:sldChg>
      <pc:sldChg chg="modSp">
        <pc:chgData name="Heits,Brian" userId="4566fefd-61b7-4c5a-b683-1c8fdafc2832" providerId="ADAL" clId="{42951A8C-5FC7-434F-A4BC-2F00A67AC0AE}" dt="2019-10-14T23:22:16.861" v="56" actId="20577"/>
        <pc:sldMkLst>
          <pc:docMk/>
          <pc:sldMk cId="0" sldId="352"/>
        </pc:sldMkLst>
        <pc:spChg chg="mod">
          <ac:chgData name="Heits,Brian" userId="4566fefd-61b7-4c5a-b683-1c8fdafc2832" providerId="ADAL" clId="{42951A8C-5FC7-434F-A4BC-2F00A67AC0AE}" dt="2019-10-14T23:22:16.861" v="56" actId="20577"/>
          <ac:spMkLst>
            <pc:docMk/>
            <pc:sldMk cId="0" sldId="352"/>
            <ac:spMk id="560" creationId="{00000000-0000-0000-0000-000000000000}"/>
          </ac:spMkLst>
        </pc:spChg>
      </pc:sldChg>
      <pc:sldChg chg="modSp">
        <pc:chgData name="Heits,Brian" userId="4566fefd-61b7-4c5a-b683-1c8fdafc2832" providerId="ADAL" clId="{42951A8C-5FC7-434F-A4BC-2F00A67AC0AE}" dt="2019-10-14T23:22:22.029" v="58" actId="20577"/>
        <pc:sldMkLst>
          <pc:docMk/>
          <pc:sldMk cId="0" sldId="353"/>
        </pc:sldMkLst>
        <pc:spChg chg="mod">
          <ac:chgData name="Heits,Brian" userId="4566fefd-61b7-4c5a-b683-1c8fdafc2832" providerId="ADAL" clId="{42951A8C-5FC7-434F-A4BC-2F00A67AC0AE}" dt="2019-10-14T23:22:22.029" v="58" actId="20577"/>
          <ac:spMkLst>
            <pc:docMk/>
            <pc:sldMk cId="0" sldId="353"/>
            <ac:spMk id="563" creationId="{00000000-0000-0000-0000-000000000000}"/>
          </ac:spMkLst>
        </pc:spChg>
      </pc:sldChg>
      <pc:sldChg chg="modSp">
        <pc:chgData name="Heits,Brian" userId="4566fefd-61b7-4c5a-b683-1c8fdafc2832" providerId="ADAL" clId="{42951A8C-5FC7-434F-A4BC-2F00A67AC0AE}" dt="2019-10-14T23:22:34.977" v="60" actId="20577"/>
        <pc:sldMkLst>
          <pc:docMk/>
          <pc:sldMk cId="0" sldId="356"/>
        </pc:sldMkLst>
        <pc:spChg chg="mod">
          <ac:chgData name="Heits,Brian" userId="4566fefd-61b7-4c5a-b683-1c8fdafc2832" providerId="ADAL" clId="{42951A8C-5FC7-434F-A4BC-2F00A67AC0AE}" dt="2019-10-14T23:22:34.977" v="60" actId="20577"/>
          <ac:spMkLst>
            <pc:docMk/>
            <pc:sldMk cId="0" sldId="356"/>
            <ac:spMk id="575" creationId="{00000000-0000-0000-0000-000000000000}"/>
          </ac:spMkLst>
        </pc:spChg>
      </pc:sldChg>
      <pc:sldChg chg="modSp">
        <pc:chgData name="Heits,Brian" userId="4566fefd-61b7-4c5a-b683-1c8fdafc2832" providerId="ADAL" clId="{42951A8C-5FC7-434F-A4BC-2F00A67AC0AE}" dt="2019-10-14T23:22:38.373" v="62" actId="20577"/>
        <pc:sldMkLst>
          <pc:docMk/>
          <pc:sldMk cId="0" sldId="357"/>
        </pc:sldMkLst>
        <pc:spChg chg="mod">
          <ac:chgData name="Heits,Brian" userId="4566fefd-61b7-4c5a-b683-1c8fdafc2832" providerId="ADAL" clId="{42951A8C-5FC7-434F-A4BC-2F00A67AC0AE}" dt="2019-10-14T23:22:38.373" v="62" actId="20577"/>
          <ac:spMkLst>
            <pc:docMk/>
            <pc:sldMk cId="0" sldId="357"/>
            <ac:spMk id="577" creationId="{00000000-0000-0000-0000-000000000000}"/>
          </ac:spMkLst>
        </pc:spChg>
      </pc:sldChg>
      <pc:sldChg chg="modSp">
        <pc:chgData name="Heits,Brian" userId="4566fefd-61b7-4c5a-b683-1c8fdafc2832" providerId="ADAL" clId="{42951A8C-5FC7-434F-A4BC-2F00A67AC0AE}" dt="2019-10-15T17:51:50.861" v="393" actId="20577"/>
        <pc:sldMkLst>
          <pc:docMk/>
          <pc:sldMk cId="0" sldId="358"/>
        </pc:sldMkLst>
        <pc:spChg chg="mod">
          <ac:chgData name="Heits,Brian" userId="4566fefd-61b7-4c5a-b683-1c8fdafc2832" providerId="ADAL" clId="{42951A8C-5FC7-434F-A4BC-2F00A67AC0AE}" dt="2019-10-14T23:22:42.061" v="64" actId="20577"/>
          <ac:spMkLst>
            <pc:docMk/>
            <pc:sldMk cId="0" sldId="358"/>
            <ac:spMk id="580" creationId="{00000000-0000-0000-0000-000000000000}"/>
          </ac:spMkLst>
        </pc:spChg>
        <pc:spChg chg="mod">
          <ac:chgData name="Heits,Brian" userId="4566fefd-61b7-4c5a-b683-1c8fdafc2832" providerId="ADAL" clId="{42951A8C-5FC7-434F-A4BC-2F00A67AC0AE}" dt="2019-10-15T17:51:50.861" v="393" actId="20577"/>
          <ac:spMkLst>
            <pc:docMk/>
            <pc:sldMk cId="0" sldId="358"/>
            <ac:spMk id="581" creationId="{00000000-0000-0000-0000-000000000000}"/>
          </ac:spMkLst>
        </pc:spChg>
      </pc:sldChg>
      <pc:sldChg chg="modSp">
        <pc:chgData name="Heits,Brian" userId="4566fefd-61b7-4c5a-b683-1c8fdafc2832" providerId="ADAL" clId="{42951A8C-5FC7-434F-A4BC-2F00A67AC0AE}" dt="2019-10-14T23:22:48.696" v="66" actId="20577"/>
        <pc:sldMkLst>
          <pc:docMk/>
          <pc:sldMk cId="0" sldId="359"/>
        </pc:sldMkLst>
        <pc:spChg chg="mod">
          <ac:chgData name="Heits,Brian" userId="4566fefd-61b7-4c5a-b683-1c8fdafc2832" providerId="ADAL" clId="{42951A8C-5FC7-434F-A4BC-2F00A67AC0AE}" dt="2019-10-14T23:22:48.696" v="66" actId="20577"/>
          <ac:spMkLst>
            <pc:docMk/>
            <pc:sldMk cId="0" sldId="359"/>
            <ac:spMk id="583" creationId="{00000000-0000-0000-0000-000000000000}"/>
          </ac:spMkLst>
        </pc:spChg>
      </pc:sldChg>
      <pc:sldChg chg="modSp">
        <pc:chgData name="Heits,Brian" userId="4566fefd-61b7-4c5a-b683-1c8fdafc2832" providerId="ADAL" clId="{42951A8C-5FC7-434F-A4BC-2F00A67AC0AE}" dt="2019-10-14T23:22:54.683" v="68" actId="20577"/>
        <pc:sldMkLst>
          <pc:docMk/>
          <pc:sldMk cId="0" sldId="360"/>
        </pc:sldMkLst>
        <pc:spChg chg="mod">
          <ac:chgData name="Heits,Brian" userId="4566fefd-61b7-4c5a-b683-1c8fdafc2832" providerId="ADAL" clId="{42951A8C-5FC7-434F-A4BC-2F00A67AC0AE}" dt="2019-10-14T23:22:54.683" v="68" actId="20577"/>
          <ac:spMkLst>
            <pc:docMk/>
            <pc:sldMk cId="0" sldId="360"/>
            <ac:spMk id="585" creationId="{00000000-0000-0000-0000-000000000000}"/>
          </ac:spMkLst>
        </pc:spChg>
      </pc:sldChg>
      <pc:sldChg chg="modSp">
        <pc:chgData name="Heits,Brian" userId="4566fefd-61b7-4c5a-b683-1c8fdafc2832" providerId="ADAL" clId="{42951A8C-5FC7-434F-A4BC-2F00A67AC0AE}" dt="2019-10-14T23:22:59.266" v="70" actId="20577"/>
        <pc:sldMkLst>
          <pc:docMk/>
          <pc:sldMk cId="0" sldId="361"/>
        </pc:sldMkLst>
        <pc:spChg chg="mod">
          <ac:chgData name="Heits,Brian" userId="4566fefd-61b7-4c5a-b683-1c8fdafc2832" providerId="ADAL" clId="{42951A8C-5FC7-434F-A4BC-2F00A67AC0AE}" dt="2019-10-14T23:22:59.266" v="70" actId="20577"/>
          <ac:spMkLst>
            <pc:docMk/>
            <pc:sldMk cId="0" sldId="361"/>
            <ac:spMk id="588" creationId="{00000000-0000-0000-0000-000000000000}"/>
          </ac:spMkLst>
        </pc:spChg>
      </pc:sldChg>
      <pc:sldChg chg="modSp">
        <pc:chgData name="Heits,Brian" userId="4566fefd-61b7-4c5a-b683-1c8fdafc2832" providerId="ADAL" clId="{42951A8C-5FC7-434F-A4BC-2F00A67AC0AE}" dt="2019-10-14T23:23:04.608" v="72" actId="20577"/>
        <pc:sldMkLst>
          <pc:docMk/>
          <pc:sldMk cId="0" sldId="362"/>
        </pc:sldMkLst>
        <pc:spChg chg="mod">
          <ac:chgData name="Heits,Brian" userId="4566fefd-61b7-4c5a-b683-1c8fdafc2832" providerId="ADAL" clId="{42951A8C-5FC7-434F-A4BC-2F00A67AC0AE}" dt="2019-10-14T23:23:04.608" v="72" actId="20577"/>
          <ac:spMkLst>
            <pc:docMk/>
            <pc:sldMk cId="0" sldId="362"/>
            <ac:spMk id="591" creationId="{00000000-0000-0000-0000-000000000000}"/>
          </ac:spMkLst>
        </pc:spChg>
      </pc:sldChg>
      <pc:sldChg chg="modSp">
        <pc:chgData name="Heits,Brian" userId="4566fefd-61b7-4c5a-b683-1c8fdafc2832" providerId="ADAL" clId="{42951A8C-5FC7-434F-A4BC-2F00A67AC0AE}" dt="2019-10-14T23:23:10.379" v="74" actId="20577"/>
        <pc:sldMkLst>
          <pc:docMk/>
          <pc:sldMk cId="0" sldId="363"/>
        </pc:sldMkLst>
        <pc:spChg chg="mod">
          <ac:chgData name="Heits,Brian" userId="4566fefd-61b7-4c5a-b683-1c8fdafc2832" providerId="ADAL" clId="{42951A8C-5FC7-434F-A4BC-2F00A67AC0AE}" dt="2019-10-14T23:23:10.379" v="74" actId="20577"/>
          <ac:spMkLst>
            <pc:docMk/>
            <pc:sldMk cId="0" sldId="363"/>
            <ac:spMk id="593" creationId="{00000000-0000-0000-0000-000000000000}"/>
          </ac:spMkLst>
        </pc:spChg>
      </pc:sldChg>
      <pc:sldChg chg="modSp">
        <pc:chgData name="Heits,Brian" userId="4566fefd-61b7-4c5a-b683-1c8fdafc2832" providerId="ADAL" clId="{42951A8C-5FC7-434F-A4BC-2F00A67AC0AE}" dt="2019-10-14T23:23:14.375" v="76" actId="20577"/>
        <pc:sldMkLst>
          <pc:docMk/>
          <pc:sldMk cId="0" sldId="364"/>
        </pc:sldMkLst>
        <pc:spChg chg="mod">
          <ac:chgData name="Heits,Brian" userId="4566fefd-61b7-4c5a-b683-1c8fdafc2832" providerId="ADAL" clId="{42951A8C-5FC7-434F-A4BC-2F00A67AC0AE}" dt="2019-10-14T23:23:14.375" v="76" actId="20577"/>
          <ac:spMkLst>
            <pc:docMk/>
            <pc:sldMk cId="0" sldId="364"/>
            <ac:spMk id="596" creationId="{00000000-0000-0000-0000-000000000000}"/>
          </ac:spMkLst>
        </pc:spChg>
      </pc:sldChg>
      <pc:sldChg chg="modSp">
        <pc:chgData name="Heits,Brian" userId="4566fefd-61b7-4c5a-b683-1c8fdafc2832" providerId="ADAL" clId="{42951A8C-5FC7-434F-A4BC-2F00A67AC0AE}" dt="2019-10-14T23:23:19.281" v="78" actId="20577"/>
        <pc:sldMkLst>
          <pc:docMk/>
          <pc:sldMk cId="0" sldId="366"/>
        </pc:sldMkLst>
        <pc:spChg chg="mod">
          <ac:chgData name="Heits,Brian" userId="4566fefd-61b7-4c5a-b683-1c8fdafc2832" providerId="ADAL" clId="{42951A8C-5FC7-434F-A4BC-2F00A67AC0AE}" dt="2019-10-14T23:23:19.281" v="78" actId="20577"/>
          <ac:spMkLst>
            <pc:docMk/>
            <pc:sldMk cId="0" sldId="366"/>
            <ac:spMk id="601" creationId="{00000000-0000-0000-0000-000000000000}"/>
          </ac:spMkLst>
        </pc:spChg>
      </pc:sldChg>
      <pc:sldChg chg="modSp">
        <pc:chgData name="Heits,Brian" userId="4566fefd-61b7-4c5a-b683-1c8fdafc2832" providerId="ADAL" clId="{42951A8C-5FC7-434F-A4BC-2F00A67AC0AE}" dt="2019-10-14T23:23:22.888" v="80" actId="20577"/>
        <pc:sldMkLst>
          <pc:docMk/>
          <pc:sldMk cId="0" sldId="367"/>
        </pc:sldMkLst>
        <pc:spChg chg="mod">
          <ac:chgData name="Heits,Brian" userId="4566fefd-61b7-4c5a-b683-1c8fdafc2832" providerId="ADAL" clId="{42951A8C-5FC7-434F-A4BC-2F00A67AC0AE}" dt="2019-10-14T23:23:22.888" v="80" actId="20577"/>
          <ac:spMkLst>
            <pc:docMk/>
            <pc:sldMk cId="0" sldId="367"/>
            <ac:spMk id="603" creationId="{00000000-0000-0000-0000-000000000000}"/>
          </ac:spMkLst>
        </pc:spChg>
      </pc:sldChg>
      <pc:sldChg chg="modSp">
        <pc:chgData name="Heits,Brian" userId="4566fefd-61b7-4c5a-b683-1c8fdafc2832" providerId="ADAL" clId="{42951A8C-5FC7-434F-A4BC-2F00A67AC0AE}" dt="2019-10-14T23:24:36.677" v="94" actId="20577"/>
        <pc:sldMkLst>
          <pc:docMk/>
          <pc:sldMk cId="0" sldId="368"/>
        </pc:sldMkLst>
        <pc:spChg chg="mod">
          <ac:chgData name="Heits,Brian" userId="4566fefd-61b7-4c5a-b683-1c8fdafc2832" providerId="ADAL" clId="{42951A8C-5FC7-434F-A4BC-2F00A67AC0AE}" dt="2019-10-14T23:24:36.677" v="94" actId="20577"/>
          <ac:spMkLst>
            <pc:docMk/>
            <pc:sldMk cId="0" sldId="368"/>
            <ac:spMk id="606" creationId="{00000000-0000-0000-0000-000000000000}"/>
          </ac:spMkLst>
        </pc:spChg>
      </pc:sldChg>
      <pc:sldChg chg="modSp">
        <pc:chgData name="Heits,Brian" userId="4566fefd-61b7-4c5a-b683-1c8fdafc2832" providerId="ADAL" clId="{42951A8C-5FC7-434F-A4BC-2F00A67AC0AE}" dt="2019-10-15T00:14:49.143" v="361" actId="20577"/>
        <pc:sldMkLst>
          <pc:docMk/>
          <pc:sldMk cId="3938402782" sldId="371"/>
        </pc:sldMkLst>
        <pc:spChg chg="mod">
          <ac:chgData name="Heits,Brian" userId="4566fefd-61b7-4c5a-b683-1c8fdafc2832" providerId="ADAL" clId="{42951A8C-5FC7-434F-A4BC-2F00A67AC0AE}" dt="2019-10-15T00:14:49.143" v="361" actId="20577"/>
          <ac:spMkLst>
            <pc:docMk/>
            <pc:sldMk cId="3938402782" sldId="371"/>
            <ac:spMk id="4" creationId="{00000000-0000-0000-0000-000000000000}"/>
          </ac:spMkLst>
        </pc:spChg>
      </pc:sldChg>
      <pc:sldChg chg="add">
        <pc:chgData name="Heits,Brian" userId="4566fefd-61b7-4c5a-b683-1c8fdafc2832" providerId="ADAL" clId="{42951A8C-5FC7-434F-A4BC-2F00A67AC0AE}" dt="2019-10-14T23:20:25.126" v="15"/>
        <pc:sldMkLst>
          <pc:docMk/>
          <pc:sldMk cId="1403814852" sldId="374"/>
        </pc:sldMkLst>
      </pc:sldChg>
      <pc:sldChg chg="modSp add">
        <pc:chgData name="Heits,Brian" userId="4566fefd-61b7-4c5a-b683-1c8fdafc2832" providerId="ADAL" clId="{42951A8C-5FC7-434F-A4BC-2F00A67AC0AE}" dt="2019-10-14T23:26:40.358" v="141" actId="20577"/>
        <pc:sldMkLst>
          <pc:docMk/>
          <pc:sldMk cId="1005777574" sldId="375"/>
        </pc:sldMkLst>
        <pc:spChg chg="mod">
          <ac:chgData name="Heits,Brian" userId="4566fefd-61b7-4c5a-b683-1c8fdafc2832" providerId="ADAL" clId="{42951A8C-5FC7-434F-A4BC-2F00A67AC0AE}" dt="2019-10-14T23:25:38.867" v="99" actId="2711"/>
          <ac:spMkLst>
            <pc:docMk/>
            <pc:sldMk cId="1005777574" sldId="375"/>
            <ac:spMk id="402" creationId="{00000000-0000-0000-0000-000000000000}"/>
          </ac:spMkLst>
        </pc:spChg>
        <pc:spChg chg="mod">
          <ac:chgData name="Heits,Brian" userId="4566fefd-61b7-4c5a-b683-1c8fdafc2832" providerId="ADAL" clId="{42951A8C-5FC7-434F-A4BC-2F00A67AC0AE}" dt="2019-10-14T23:26:40.358" v="141" actId="20577"/>
          <ac:spMkLst>
            <pc:docMk/>
            <pc:sldMk cId="1005777574" sldId="375"/>
            <ac:spMk id="403" creationId="{00000000-0000-0000-0000-000000000000}"/>
          </ac:spMkLst>
        </pc:spChg>
      </pc:sldChg>
      <pc:sldChg chg="addSp delSp modSp add modNotesTx">
        <pc:chgData name="Heits,Brian" userId="4566fefd-61b7-4c5a-b683-1c8fdafc2832" providerId="ADAL" clId="{42951A8C-5FC7-434F-A4BC-2F00A67AC0AE}" dt="2019-10-14T23:48:20.382" v="339" actId="20577"/>
        <pc:sldMkLst>
          <pc:docMk/>
          <pc:sldMk cId="591628803" sldId="376"/>
        </pc:sldMkLst>
        <pc:spChg chg="mod">
          <ac:chgData name="Heits,Brian" userId="4566fefd-61b7-4c5a-b683-1c8fdafc2832" providerId="ADAL" clId="{42951A8C-5FC7-434F-A4BC-2F00A67AC0AE}" dt="2019-10-14T23:47:07.526" v="224" actId="1076"/>
          <ac:spMkLst>
            <pc:docMk/>
            <pc:sldMk cId="591628803" sldId="376"/>
            <ac:spMk id="405" creationId="{00000000-0000-0000-0000-000000000000}"/>
          </ac:spMkLst>
        </pc:spChg>
        <pc:spChg chg="mod">
          <ac:chgData name="Heits,Brian" userId="4566fefd-61b7-4c5a-b683-1c8fdafc2832" providerId="ADAL" clId="{42951A8C-5FC7-434F-A4BC-2F00A67AC0AE}" dt="2019-10-14T23:47:43.624" v="276" actId="27636"/>
          <ac:spMkLst>
            <pc:docMk/>
            <pc:sldMk cId="591628803" sldId="376"/>
            <ac:spMk id="406" creationId="{00000000-0000-0000-0000-000000000000}"/>
          </ac:spMkLst>
        </pc:spChg>
        <pc:picChg chg="add mod">
          <ac:chgData name="Heits,Brian" userId="4566fefd-61b7-4c5a-b683-1c8fdafc2832" providerId="ADAL" clId="{42951A8C-5FC7-434F-A4BC-2F00A67AC0AE}" dt="2019-10-14T23:47:03.797" v="222" actId="14100"/>
          <ac:picMkLst>
            <pc:docMk/>
            <pc:sldMk cId="591628803" sldId="376"/>
            <ac:picMk id="2" creationId="{33E5D248-214D-40C5-ACDF-05473C8223FE}"/>
          </ac:picMkLst>
        </pc:picChg>
        <pc:picChg chg="del">
          <ac:chgData name="Heits,Brian" userId="4566fefd-61b7-4c5a-b683-1c8fdafc2832" providerId="ADAL" clId="{42951A8C-5FC7-434F-A4BC-2F00A67AC0AE}" dt="2019-10-14T23:46:44.037" v="218" actId="478"/>
          <ac:picMkLst>
            <pc:docMk/>
            <pc:sldMk cId="591628803" sldId="376"/>
            <ac:picMk id="407" creationId="{00000000-0000-0000-0000-000000000000}"/>
          </ac:picMkLst>
        </pc:pic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14-08-25T11:42:53.754" idx="2">
    <p:pos x="7906" y="1738"/>
    <p:text>&gt; Right click and select change picture to add sponsor logo</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4" name="Shape 154"/>
          <p:cNvSpPr>
            <a:spLocks noGrp="1" noRot="1" noChangeAspect="1"/>
          </p:cNvSpPr>
          <p:nvPr>
            <p:ph type="sldImg"/>
          </p:nvPr>
        </p:nvSpPr>
        <p:spPr>
          <a:xfrm>
            <a:off x="1143000" y="685800"/>
            <a:ext cx="4572000" cy="3429000"/>
          </a:xfrm>
          <a:prstGeom prst="rect">
            <a:avLst/>
          </a:prstGeom>
        </p:spPr>
        <p:txBody>
          <a:bodyPr/>
          <a:lstStyle/>
          <a:p>
            <a:endParaRPr/>
          </a:p>
        </p:txBody>
      </p:sp>
      <p:sp>
        <p:nvSpPr>
          <p:cNvPr id="155" name="Shape 155"/>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Cerner 2016</a:t>
            </a:r>
          </a:p>
        </p:txBody>
      </p:sp>
      <p:sp>
        <p:nvSpPr>
          <p:cNvPr id="4" name="Footer Placeholder 3"/>
          <p:cNvSpPr>
            <a:spLocks noGrp="1"/>
          </p:cNvSpPr>
          <p:nvPr>
            <p:ph type="ftr" sz="quarter" idx="10"/>
          </p:nvPr>
        </p:nvSpPr>
        <p:spPr/>
        <p:txBody>
          <a:bodyPr/>
          <a:lstStyle/>
          <a:p>
            <a:endParaRPr lang="en-US" dirty="0"/>
          </a:p>
        </p:txBody>
      </p:sp>
      <p:sp>
        <p:nvSpPr>
          <p:cNvPr id="5" name="Slide Number Placeholder 4"/>
          <p:cNvSpPr>
            <a:spLocks noGrp="1"/>
          </p:cNvSpPr>
          <p:nvPr>
            <p:ph type="sldNum" sz="quarter" idx="11"/>
          </p:nvPr>
        </p:nvSpPr>
        <p:spPr/>
        <p:txBody>
          <a:bodyPr/>
          <a:lstStyle/>
          <a:p>
            <a:fld id="{CFFD62D3-BB65-47B7-B482-3500296D899C}" type="slidenum">
              <a:rPr lang="en-US" smtClean="0"/>
              <a:t>1</a:t>
            </a:fld>
            <a:endParaRPr lang="en-US" dirty="0"/>
          </a:p>
        </p:txBody>
      </p:sp>
    </p:spTree>
    <p:extLst>
      <p:ext uri="{BB962C8B-B14F-4D97-AF65-F5344CB8AC3E}">
        <p14:creationId xmlns:p14="http://schemas.microsoft.com/office/powerpoint/2010/main" val="7935395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 name="Shape 376"/>
          <p:cNvSpPr>
            <a:spLocks noGrp="1" noRot="1" noChangeAspect="1"/>
          </p:cNvSpPr>
          <p:nvPr>
            <p:ph type="sldImg"/>
          </p:nvPr>
        </p:nvSpPr>
        <p:spPr>
          <a:xfrm>
            <a:off x="381000" y="685800"/>
            <a:ext cx="6096000" cy="3429000"/>
          </a:xfrm>
          <a:prstGeom prst="rect">
            <a:avLst/>
          </a:prstGeom>
        </p:spPr>
        <p:txBody>
          <a:bodyPr/>
          <a:lstStyle/>
          <a:p>
            <a:endParaRPr/>
          </a:p>
        </p:txBody>
      </p:sp>
      <p:sp>
        <p:nvSpPr>
          <p:cNvPr id="377" name="Shape 377"/>
          <p:cNvSpPr>
            <a:spLocks noGrp="1"/>
          </p:cNvSpPr>
          <p:nvPr>
            <p:ph type="body" sz="quarter" idx="1"/>
          </p:nvPr>
        </p:nvSpPr>
        <p:spPr>
          <a:prstGeom prst="rect">
            <a:avLst/>
          </a:prstGeom>
        </p:spPr>
        <p:txBody>
          <a:bodyPr/>
          <a:lstStyle/>
          <a:p>
            <a:r>
              <a:t>Handle paging in the application, which helps ensure you’re run against most servers. Check for the “next” link to see if there are additional pages.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Shape 382"/>
          <p:cNvSpPr>
            <a:spLocks noGrp="1" noRot="1" noChangeAspect="1"/>
          </p:cNvSpPr>
          <p:nvPr>
            <p:ph type="sldImg"/>
          </p:nvPr>
        </p:nvSpPr>
        <p:spPr>
          <a:xfrm>
            <a:off x="381000" y="685800"/>
            <a:ext cx="6096000" cy="3429000"/>
          </a:xfrm>
          <a:prstGeom prst="rect">
            <a:avLst/>
          </a:prstGeom>
        </p:spPr>
        <p:txBody>
          <a:bodyPr/>
          <a:lstStyle/>
          <a:p>
            <a:endParaRPr/>
          </a:p>
        </p:txBody>
      </p:sp>
      <p:sp>
        <p:nvSpPr>
          <p:cNvPr id="383" name="Shape 383"/>
          <p:cNvSpPr>
            <a:spLocks noGrp="1"/>
          </p:cNvSpPr>
          <p:nvPr>
            <p:ph type="body" sz="quarter" idx="1"/>
          </p:nvPr>
        </p:nvSpPr>
        <p:spPr>
          <a:prstGeom prst="rect">
            <a:avLst/>
          </a:prstGeom>
        </p:spPr>
        <p:txBody>
          <a:bodyPr/>
          <a:lstStyle/>
          <a:p>
            <a:r>
              <a:t>The previous link isn’t in this example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 name="Shape 408"/>
          <p:cNvSpPr>
            <a:spLocks noGrp="1" noRot="1" noChangeAspect="1"/>
          </p:cNvSpPr>
          <p:nvPr>
            <p:ph type="sldImg"/>
          </p:nvPr>
        </p:nvSpPr>
        <p:spPr>
          <a:xfrm>
            <a:off x="381000" y="685800"/>
            <a:ext cx="6096000" cy="3429000"/>
          </a:xfrm>
          <a:prstGeom prst="rect">
            <a:avLst/>
          </a:prstGeom>
        </p:spPr>
        <p:txBody>
          <a:bodyPr/>
          <a:lstStyle/>
          <a:p>
            <a:endParaRPr/>
          </a:p>
        </p:txBody>
      </p:sp>
      <p:sp>
        <p:nvSpPr>
          <p:cNvPr id="409" name="Shape 409"/>
          <p:cNvSpPr>
            <a:spLocks noGrp="1"/>
          </p:cNvSpPr>
          <p:nvPr>
            <p:ph type="body" sz="quarter" idx="1"/>
          </p:nvPr>
        </p:nvSpPr>
        <p:spPr>
          <a:prstGeom prst="rect">
            <a:avLst/>
          </a:prstGeom>
        </p:spPr>
        <p:txBody>
          <a:bodyPr/>
          <a:lstStyle/>
          <a:p>
            <a:r>
              <a:rPr dirty="0"/>
              <a:t>Note: </a:t>
            </a:r>
            <a:r>
              <a:rPr lang="en-US" dirty="0"/>
              <a:t>Its hard to pull exact patient using just the name.  Typically use identifier</a:t>
            </a:r>
            <a:endParaRPr dirty="0"/>
          </a:p>
        </p:txBody>
      </p:sp>
    </p:spTree>
    <p:extLst>
      <p:ext uri="{BB962C8B-B14F-4D97-AF65-F5344CB8AC3E}">
        <p14:creationId xmlns:p14="http://schemas.microsoft.com/office/powerpoint/2010/main" val="34703640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 name="Shape 408"/>
          <p:cNvSpPr>
            <a:spLocks noGrp="1" noRot="1" noChangeAspect="1"/>
          </p:cNvSpPr>
          <p:nvPr>
            <p:ph type="sldImg"/>
          </p:nvPr>
        </p:nvSpPr>
        <p:spPr>
          <a:xfrm>
            <a:off x="381000" y="685800"/>
            <a:ext cx="6096000" cy="3429000"/>
          </a:xfrm>
          <a:prstGeom prst="rect">
            <a:avLst/>
          </a:prstGeom>
        </p:spPr>
        <p:txBody>
          <a:bodyPr/>
          <a:lstStyle/>
          <a:p>
            <a:endParaRPr/>
          </a:p>
        </p:txBody>
      </p:sp>
      <p:sp>
        <p:nvSpPr>
          <p:cNvPr id="409" name="Shape 409"/>
          <p:cNvSpPr>
            <a:spLocks noGrp="1"/>
          </p:cNvSpPr>
          <p:nvPr>
            <p:ph type="body" sz="quarter" idx="1"/>
          </p:nvPr>
        </p:nvSpPr>
        <p:spPr>
          <a:prstGeom prst="rect">
            <a:avLst/>
          </a:prstGeom>
        </p:spPr>
        <p:txBody>
          <a:bodyPr/>
          <a:lstStyle/>
          <a:p>
            <a:r>
              <a:t>Note: Patient vs Person. Person represents people “in the real world” for example, it could link to your patient record in many FHIR servers. In CommonWell, most of the core is the “Person” and the records they’re tied to are Patient. We would use Patient here since we’re looking at patient records in an EHR.</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Shape 418"/>
          <p:cNvSpPr>
            <a:spLocks noGrp="1" noRot="1" noChangeAspect="1"/>
          </p:cNvSpPr>
          <p:nvPr>
            <p:ph type="sldImg"/>
          </p:nvPr>
        </p:nvSpPr>
        <p:spPr>
          <a:xfrm>
            <a:off x="381000" y="685800"/>
            <a:ext cx="6096000" cy="3429000"/>
          </a:xfrm>
          <a:prstGeom prst="rect">
            <a:avLst/>
          </a:prstGeom>
        </p:spPr>
        <p:txBody>
          <a:bodyPr/>
          <a:lstStyle/>
          <a:p>
            <a:endParaRPr/>
          </a:p>
        </p:txBody>
      </p:sp>
      <p:sp>
        <p:nvSpPr>
          <p:cNvPr id="419" name="Shape 419"/>
          <p:cNvSpPr>
            <a:spLocks noGrp="1"/>
          </p:cNvSpPr>
          <p:nvPr>
            <p:ph type="body" sz="quarter" idx="1"/>
          </p:nvPr>
        </p:nvSpPr>
        <p:spPr>
          <a:prstGeom prst="rect">
            <a:avLst/>
          </a:prstGeom>
        </p:spPr>
        <p:txBody>
          <a:bodyPr/>
          <a:lstStyle/>
          <a:p>
            <a:r>
              <a:t>Note: AllergyIntolerance/123 is looking up an Allergy by its id (not a patient id). Similarly, AllergyIntolerance?_id=123 is looking up allergy by id, not by the patient id.</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Shape 430"/>
          <p:cNvSpPr>
            <a:spLocks noGrp="1" noRot="1" noChangeAspect="1"/>
          </p:cNvSpPr>
          <p:nvPr>
            <p:ph type="sldImg"/>
          </p:nvPr>
        </p:nvSpPr>
        <p:spPr>
          <a:xfrm>
            <a:off x="381000" y="685800"/>
            <a:ext cx="6096000" cy="3429000"/>
          </a:xfrm>
          <a:prstGeom prst="rect">
            <a:avLst/>
          </a:prstGeom>
        </p:spPr>
        <p:txBody>
          <a:bodyPr/>
          <a:lstStyle/>
          <a:p>
            <a:endParaRPr/>
          </a:p>
        </p:txBody>
      </p:sp>
      <p:sp>
        <p:nvSpPr>
          <p:cNvPr id="431" name="Shape 431"/>
          <p:cNvSpPr>
            <a:spLocks noGrp="1"/>
          </p:cNvSpPr>
          <p:nvPr>
            <p:ph type="body" sz="quarter" idx="1"/>
          </p:nvPr>
        </p:nvSpPr>
        <p:spPr>
          <a:prstGeom prst="rect">
            <a:avLst/>
          </a:prstGeom>
        </p:spPr>
        <p:txBody>
          <a:bodyPr/>
          <a:lstStyle/>
          <a:p>
            <a:r>
              <a:rPr dirty="0"/>
              <a:t>Be aware that querying by a field that isn’t required may mean that values that weren’t mapped or understood by the FHIR server won’t be returned. </a:t>
            </a:r>
          </a:p>
          <a:p>
            <a:endParaRPr dirty="0"/>
          </a:p>
          <a:p>
            <a:r>
              <a:rPr dirty="0"/>
              <a:t>In the Allergy case, STU 3 is addressing this issue with allergies by requiring the status and adding an “unknown” that could be used to ensure all possible allergies can be retrieved.</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5" name="Shape 475"/>
          <p:cNvSpPr>
            <a:spLocks noGrp="1" noRot="1" noChangeAspect="1"/>
          </p:cNvSpPr>
          <p:nvPr>
            <p:ph type="sldImg"/>
          </p:nvPr>
        </p:nvSpPr>
        <p:spPr>
          <a:xfrm>
            <a:off x="381000" y="685800"/>
            <a:ext cx="6096000" cy="3429000"/>
          </a:xfrm>
          <a:prstGeom prst="rect">
            <a:avLst/>
          </a:prstGeom>
        </p:spPr>
        <p:txBody>
          <a:bodyPr/>
          <a:lstStyle/>
          <a:p>
            <a:endParaRPr/>
          </a:p>
        </p:txBody>
      </p:sp>
      <p:sp>
        <p:nvSpPr>
          <p:cNvPr id="476" name="Shape 476"/>
          <p:cNvSpPr>
            <a:spLocks noGrp="1"/>
          </p:cNvSpPr>
          <p:nvPr>
            <p:ph type="body" sz="quarter" idx="1"/>
          </p:nvPr>
        </p:nvSpPr>
        <p:spPr>
          <a:prstGeom prst="rect">
            <a:avLst/>
          </a:prstGeom>
        </p:spPr>
        <p:txBody>
          <a:bodyPr/>
          <a:lstStyle/>
          <a:p>
            <a:r>
              <a:t>Note: this should show in the narrative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 name="Shape 480"/>
          <p:cNvSpPr>
            <a:spLocks noGrp="1" noRot="1" noChangeAspect="1"/>
          </p:cNvSpPr>
          <p:nvPr>
            <p:ph type="sldImg"/>
          </p:nvPr>
        </p:nvSpPr>
        <p:spPr>
          <a:xfrm>
            <a:off x="381000" y="685800"/>
            <a:ext cx="6096000" cy="3429000"/>
          </a:xfrm>
          <a:prstGeom prst="rect">
            <a:avLst/>
          </a:prstGeom>
        </p:spPr>
        <p:txBody>
          <a:bodyPr/>
          <a:lstStyle/>
          <a:p>
            <a:endParaRPr/>
          </a:p>
        </p:txBody>
      </p:sp>
      <p:sp>
        <p:nvSpPr>
          <p:cNvPr id="481" name="Shape 481"/>
          <p:cNvSpPr>
            <a:spLocks noGrp="1"/>
          </p:cNvSpPr>
          <p:nvPr>
            <p:ph type="body" sz="quarter" idx="1"/>
          </p:nvPr>
        </p:nvSpPr>
        <p:spPr>
          <a:prstGeom prst="rect">
            <a:avLst/>
          </a:prstGeom>
        </p:spPr>
        <p:txBody>
          <a:bodyPr/>
          <a:lstStyle/>
          <a:p>
            <a:r>
              <a:t>Not a modifier</a:t>
            </a:r>
          </a:p>
          <a:p>
            <a:r>
              <a:t>Extension to patient.birthDate</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9" name="Shape 489"/>
          <p:cNvSpPr>
            <a:spLocks noGrp="1" noRot="1" noChangeAspect="1"/>
          </p:cNvSpPr>
          <p:nvPr>
            <p:ph type="sldImg"/>
          </p:nvPr>
        </p:nvSpPr>
        <p:spPr>
          <a:xfrm>
            <a:off x="381000" y="685800"/>
            <a:ext cx="6096000" cy="3429000"/>
          </a:xfrm>
          <a:prstGeom prst="rect">
            <a:avLst/>
          </a:prstGeom>
        </p:spPr>
        <p:txBody>
          <a:bodyPr/>
          <a:lstStyle/>
          <a:p>
            <a:endParaRPr/>
          </a:p>
        </p:txBody>
      </p:sp>
      <p:sp>
        <p:nvSpPr>
          <p:cNvPr id="490" name="Shape 490"/>
          <p:cNvSpPr>
            <a:spLocks noGrp="1"/>
          </p:cNvSpPr>
          <p:nvPr>
            <p:ph type="body" sz="quarter" idx="1"/>
          </p:nvPr>
        </p:nvSpPr>
        <p:spPr>
          <a:prstGeom prst="rect">
            <a:avLst/>
          </a:prstGeom>
        </p:spPr>
        <p:txBody>
          <a:bodyPr/>
          <a:lstStyle/>
          <a:p>
            <a:r>
              <a:t>Can be used to describe other things, like desired implementations or capabilities, we’ll concentrate on describing a FHIR server contract.</a:t>
            </a:r>
          </a:p>
          <a:p>
            <a:endParaRPr/>
          </a:p>
          <a:p>
            <a:r>
              <a:t>Not enough to completely configure, but a step in that direction</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Shape 499"/>
          <p:cNvSpPr>
            <a:spLocks noGrp="1" noRot="1" noChangeAspect="1"/>
          </p:cNvSpPr>
          <p:nvPr>
            <p:ph type="sldImg"/>
          </p:nvPr>
        </p:nvSpPr>
        <p:spPr>
          <a:xfrm>
            <a:off x="381000" y="685800"/>
            <a:ext cx="6096000" cy="3429000"/>
          </a:xfrm>
          <a:prstGeom prst="rect">
            <a:avLst/>
          </a:prstGeom>
        </p:spPr>
        <p:txBody>
          <a:bodyPr/>
          <a:lstStyle/>
          <a:p>
            <a:endParaRPr/>
          </a:p>
        </p:txBody>
      </p:sp>
      <p:sp>
        <p:nvSpPr>
          <p:cNvPr id="500" name="Shape 500"/>
          <p:cNvSpPr>
            <a:spLocks noGrp="1"/>
          </p:cNvSpPr>
          <p:nvPr>
            <p:ph type="body" sz="quarter" idx="1"/>
          </p:nvPr>
        </p:nvSpPr>
        <p:spPr>
          <a:prstGeom prst="rect">
            <a:avLst/>
          </a:prstGeom>
        </p:spPr>
        <p:txBody>
          <a:bodyPr/>
          <a:lstStyle/>
          <a:p>
            <a:r>
              <a:t>It defines a large part of the contract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Shape 252"/>
          <p:cNvSpPr>
            <a:spLocks noGrp="1" noRot="1" noChangeAspect="1"/>
          </p:cNvSpPr>
          <p:nvPr>
            <p:ph type="sldImg"/>
          </p:nvPr>
        </p:nvSpPr>
        <p:spPr>
          <a:xfrm>
            <a:off x="381000" y="685800"/>
            <a:ext cx="6096000" cy="3429000"/>
          </a:xfrm>
          <a:prstGeom prst="rect">
            <a:avLst/>
          </a:prstGeom>
        </p:spPr>
        <p:txBody>
          <a:bodyPr/>
          <a:lstStyle/>
          <a:p>
            <a:endParaRPr/>
          </a:p>
        </p:txBody>
      </p:sp>
      <p:sp>
        <p:nvSpPr>
          <p:cNvPr id="253" name="Shape 253"/>
          <p:cNvSpPr>
            <a:spLocks noGrp="1"/>
          </p:cNvSpPr>
          <p:nvPr>
            <p:ph type="body" sz="quarter" idx="1"/>
          </p:nvPr>
        </p:nvSpPr>
        <p:spPr>
          <a:prstGeom prst="rect">
            <a:avLst/>
          </a:prstGeom>
        </p:spPr>
        <p:txBody>
          <a:bodyPr/>
          <a:lstStyle/>
          <a:p>
            <a:r>
              <a:t>Decimals, precision matters (e.g.: use big decimal)</a:t>
            </a:r>
          </a:p>
          <a:p>
            <a:r>
              <a:t>Instant is for machines, DateTime is for humans. Instant MUST have seconds and zone.</a:t>
            </a:r>
          </a:p>
          <a:p>
            <a:r>
              <a:t>DateTime is year, year/month, year/month/day, year/month/day/time (must have zone if there’s a time). Seconds are required (XML definition/schema), but can be ignored or zero.</a:t>
            </a:r>
          </a:p>
          <a:p>
            <a:r>
              <a:t>Date is year, year/month, year/month/day</a:t>
            </a:r>
          </a:p>
          <a:p>
            <a:r>
              <a:t>Time is zone-less, dateless (see you at 8:00 AM every day)</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5" name="Shape 515"/>
          <p:cNvSpPr>
            <a:spLocks noGrp="1" noRot="1" noChangeAspect="1"/>
          </p:cNvSpPr>
          <p:nvPr>
            <p:ph type="sldImg"/>
          </p:nvPr>
        </p:nvSpPr>
        <p:spPr>
          <a:xfrm>
            <a:off x="381000" y="685800"/>
            <a:ext cx="6096000" cy="3429000"/>
          </a:xfrm>
          <a:prstGeom prst="rect">
            <a:avLst/>
          </a:prstGeom>
        </p:spPr>
        <p:txBody>
          <a:bodyPr/>
          <a:lstStyle/>
          <a:p>
            <a:endParaRPr/>
          </a:p>
        </p:txBody>
      </p:sp>
      <p:sp>
        <p:nvSpPr>
          <p:cNvPr id="516" name="Shape 516"/>
          <p:cNvSpPr>
            <a:spLocks noGrp="1"/>
          </p:cNvSpPr>
          <p:nvPr>
            <p:ph type="body" sz="quarter" idx="1"/>
          </p:nvPr>
        </p:nvSpPr>
        <p:spPr>
          <a:prstGeom prst="rect">
            <a:avLst/>
          </a:prstGeom>
        </p:spPr>
        <p:txBody>
          <a:bodyPr/>
          <a:lstStyle/>
          <a:p>
            <a:r>
              <a:t>Note: Make sure to remove spaces in your URL for FHIR - there should be none, and having spaces in the server URL will cause errors. HTTP URLs are space and case sensitive.</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5" name="Shape 535"/>
          <p:cNvSpPr>
            <a:spLocks noGrp="1" noRot="1" noChangeAspect="1"/>
          </p:cNvSpPr>
          <p:nvPr>
            <p:ph type="sldImg"/>
          </p:nvPr>
        </p:nvSpPr>
        <p:spPr>
          <a:xfrm>
            <a:off x="381000" y="685800"/>
            <a:ext cx="6096000" cy="3429000"/>
          </a:xfrm>
          <a:prstGeom prst="rect">
            <a:avLst/>
          </a:prstGeom>
        </p:spPr>
        <p:txBody>
          <a:bodyPr/>
          <a:lstStyle/>
          <a:p>
            <a:endParaRPr/>
          </a:p>
        </p:txBody>
      </p:sp>
      <p:sp>
        <p:nvSpPr>
          <p:cNvPr id="536" name="Shape 536"/>
          <p:cNvSpPr>
            <a:spLocks noGrp="1"/>
          </p:cNvSpPr>
          <p:nvPr>
            <p:ph type="body" sz="quarter" idx="1"/>
          </p:nvPr>
        </p:nvSpPr>
        <p:spPr>
          <a:prstGeom prst="rect">
            <a:avLst/>
          </a:prstGeom>
        </p:spPr>
        <p:txBody>
          <a:bodyPr/>
          <a:lstStyle/>
          <a:p>
            <a:r>
              <a:t>StructureDefinition resource (in DSTU 2)</a:t>
            </a:r>
          </a:p>
          <a:p>
            <a:r>
              <a:t>Detailed description of contracts, per user case or per system</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0" name="Shape 540"/>
          <p:cNvSpPr>
            <a:spLocks noGrp="1" noRot="1" noChangeAspect="1"/>
          </p:cNvSpPr>
          <p:nvPr>
            <p:ph type="sldImg"/>
          </p:nvPr>
        </p:nvSpPr>
        <p:spPr>
          <a:xfrm>
            <a:off x="381000" y="685800"/>
            <a:ext cx="6096000" cy="3429000"/>
          </a:xfrm>
          <a:prstGeom prst="rect">
            <a:avLst/>
          </a:prstGeom>
        </p:spPr>
        <p:txBody>
          <a:bodyPr/>
          <a:lstStyle/>
          <a:p>
            <a:endParaRPr/>
          </a:p>
        </p:txBody>
      </p:sp>
      <p:sp>
        <p:nvSpPr>
          <p:cNvPr id="541" name="Shape 541"/>
          <p:cNvSpPr>
            <a:spLocks noGrp="1"/>
          </p:cNvSpPr>
          <p:nvPr>
            <p:ph type="body" sz="quarter" idx="1"/>
          </p:nvPr>
        </p:nvSpPr>
        <p:spPr>
          <a:prstGeom prst="rect">
            <a:avLst/>
          </a:prstGeom>
        </p:spPr>
        <p:txBody>
          <a:bodyPr/>
          <a:lstStyle/>
          <a:p>
            <a:r>
              <a:t>Compatible: If core binds as required, you can’t change it</a:t>
            </a:r>
          </a:p>
          <a:p>
            <a:r>
              <a:t>If core has 1..*, you can’t change to 0..*, but can change to 1..1</a:t>
            </a:r>
          </a:p>
          <a:p>
            <a:endParaRPr/>
          </a:p>
          <a:p>
            <a:endParaRPr/>
          </a:p>
          <a:p>
            <a:r>
              <a:t>Goal: must be safe to process a resource without the profile</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6" name="Shape 546"/>
          <p:cNvSpPr>
            <a:spLocks noGrp="1" noRot="1" noChangeAspect="1"/>
          </p:cNvSpPr>
          <p:nvPr>
            <p:ph type="sldImg"/>
          </p:nvPr>
        </p:nvSpPr>
        <p:spPr>
          <a:xfrm>
            <a:off x="381000" y="685800"/>
            <a:ext cx="6096000" cy="3429000"/>
          </a:xfrm>
          <a:prstGeom prst="rect">
            <a:avLst/>
          </a:prstGeom>
        </p:spPr>
        <p:txBody>
          <a:bodyPr/>
          <a:lstStyle/>
          <a:p>
            <a:endParaRPr/>
          </a:p>
        </p:txBody>
      </p:sp>
      <p:sp>
        <p:nvSpPr>
          <p:cNvPr id="547" name="Shape 547"/>
          <p:cNvSpPr>
            <a:spLocks noGrp="1"/>
          </p:cNvSpPr>
          <p:nvPr>
            <p:ph type="body" sz="quarter" idx="1"/>
          </p:nvPr>
        </p:nvSpPr>
        <p:spPr>
          <a:prstGeom prst="rect">
            <a:avLst/>
          </a:prstGeom>
        </p:spPr>
        <p:txBody>
          <a:bodyPr/>
          <a:lstStyle/>
          <a:p>
            <a:r>
              <a:rPr dirty="0"/>
              <a:t>Part of an Implementation Guide (DAF)</a:t>
            </a:r>
          </a:p>
          <a:p>
            <a:r>
              <a:rPr dirty="0"/>
              <a:t>Differential is good at showing differences from core</a:t>
            </a:r>
          </a:p>
          <a:p>
            <a:r>
              <a:rPr dirty="0"/>
              <a:t>“Must Support” - it’s fuzzy…</a:t>
            </a:r>
          </a:p>
          <a:p>
            <a:r>
              <a:rPr dirty="0"/>
              <a:t>This profile binds </a:t>
            </a:r>
            <a:r>
              <a:rPr dirty="0" err="1"/>
              <a:t>Condition.code</a:t>
            </a:r>
            <a:r>
              <a:rPr dirty="0"/>
              <a:t> to a value set, binds severity</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5" name="Shape 565"/>
          <p:cNvSpPr>
            <a:spLocks noGrp="1" noRot="1" noChangeAspect="1"/>
          </p:cNvSpPr>
          <p:nvPr>
            <p:ph type="sldImg"/>
          </p:nvPr>
        </p:nvSpPr>
        <p:spPr>
          <a:xfrm>
            <a:off x="381000" y="685800"/>
            <a:ext cx="6096000" cy="3429000"/>
          </a:xfrm>
          <a:prstGeom prst="rect">
            <a:avLst/>
          </a:prstGeom>
        </p:spPr>
        <p:txBody>
          <a:bodyPr/>
          <a:lstStyle/>
          <a:p>
            <a:endParaRPr/>
          </a:p>
        </p:txBody>
      </p:sp>
      <p:sp>
        <p:nvSpPr>
          <p:cNvPr id="566" name="Shape 566"/>
          <p:cNvSpPr>
            <a:spLocks noGrp="1"/>
          </p:cNvSpPr>
          <p:nvPr>
            <p:ph type="body" sz="quarter" idx="1"/>
          </p:nvPr>
        </p:nvSpPr>
        <p:spPr>
          <a:prstGeom prst="rect">
            <a:avLst/>
          </a:prstGeom>
        </p:spPr>
        <p:txBody>
          <a:bodyPr/>
          <a:lstStyle/>
          <a:p>
            <a:r>
              <a:t>You need to ensure you properly escape/encode the URL so that protected characters are percent encoded. This is to ensure that the server can interpret the URL correctly. Postman does this for you, and *some* http libraries will, but make sure your code (or app) handles this logic to encode or decode as needed.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Shape 262"/>
          <p:cNvSpPr>
            <a:spLocks noGrp="1" noRot="1" noChangeAspect="1"/>
          </p:cNvSpPr>
          <p:nvPr>
            <p:ph type="sldImg"/>
          </p:nvPr>
        </p:nvSpPr>
        <p:spPr>
          <a:xfrm>
            <a:off x="381000" y="685800"/>
            <a:ext cx="6096000" cy="3429000"/>
          </a:xfrm>
          <a:prstGeom prst="rect">
            <a:avLst/>
          </a:prstGeom>
        </p:spPr>
        <p:txBody>
          <a:bodyPr/>
          <a:lstStyle/>
          <a:p>
            <a:endParaRPr/>
          </a:p>
        </p:txBody>
      </p:sp>
      <p:sp>
        <p:nvSpPr>
          <p:cNvPr id="263" name="Shape 263"/>
          <p:cNvSpPr>
            <a:spLocks noGrp="1"/>
          </p:cNvSpPr>
          <p:nvPr>
            <p:ph type="body" sz="quarter" idx="1"/>
          </p:nvPr>
        </p:nvSpPr>
        <p:spPr>
          <a:prstGeom prst="rect">
            <a:avLst/>
          </a:prstGeom>
        </p:spPr>
        <p:txBody>
          <a:bodyPr/>
          <a:lstStyle/>
          <a:p>
            <a:r>
              <a:t>Code: codified value (usually from a set of values) to represent a concept.</a:t>
            </a:r>
          </a:p>
          <a:p>
            <a:r>
              <a:t>Coding: Code + meta data (e.g., system, version)</a:t>
            </a:r>
          </a:p>
          <a:p>
            <a:r>
              <a:t>CodeableConcept allows you to choose a list of codes, e.g.: multiple terminologies</a:t>
            </a:r>
          </a:p>
          <a:p>
            <a:r>
              <a:t>CodeableConcept references Coding, Coding references a Code.</a:t>
            </a:r>
          </a:p>
          <a:p>
            <a:r>
              <a:t>Code: m, f, unk</a:t>
            </a:r>
          </a:p>
          <a:p>
            <a:r>
              <a:t>Coding: m, + system</a:t>
            </a:r>
          </a:p>
          <a:p>
            <a:r>
              <a:t>CodeableConcept: Relationship type for patient contacts, Observation type (e.g.: height/weight, Loinc, SNOMED)</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 name="Shape 278"/>
          <p:cNvSpPr>
            <a:spLocks noGrp="1" noRot="1" noChangeAspect="1"/>
          </p:cNvSpPr>
          <p:nvPr>
            <p:ph type="sldImg"/>
          </p:nvPr>
        </p:nvSpPr>
        <p:spPr>
          <a:xfrm>
            <a:off x="381000" y="685800"/>
            <a:ext cx="6096000" cy="3429000"/>
          </a:xfrm>
          <a:prstGeom prst="rect">
            <a:avLst/>
          </a:prstGeom>
        </p:spPr>
        <p:txBody>
          <a:bodyPr/>
          <a:lstStyle/>
          <a:p>
            <a:endParaRPr/>
          </a:p>
        </p:txBody>
      </p:sp>
      <p:sp>
        <p:nvSpPr>
          <p:cNvPr id="279" name="Shape 279"/>
          <p:cNvSpPr>
            <a:spLocks noGrp="1"/>
          </p:cNvSpPr>
          <p:nvPr>
            <p:ph type="body" sz="quarter" idx="1"/>
          </p:nvPr>
        </p:nvSpPr>
        <p:spPr>
          <a:prstGeom prst="rect">
            <a:avLst/>
          </a:prstGeom>
        </p:spPr>
        <p:txBody>
          <a:bodyPr/>
          <a:lstStyle/>
          <a:p>
            <a:r>
              <a:t>That number to the side…?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Shape 284"/>
          <p:cNvSpPr>
            <a:spLocks noGrp="1" noRot="1" noChangeAspect="1"/>
          </p:cNvSpPr>
          <p:nvPr>
            <p:ph type="sldImg"/>
          </p:nvPr>
        </p:nvSpPr>
        <p:spPr>
          <a:xfrm>
            <a:off x="381000" y="685800"/>
            <a:ext cx="6096000" cy="3429000"/>
          </a:xfrm>
          <a:prstGeom prst="rect">
            <a:avLst/>
          </a:prstGeom>
        </p:spPr>
        <p:txBody>
          <a:bodyPr/>
          <a:lstStyle/>
          <a:p>
            <a:endParaRPr/>
          </a:p>
        </p:txBody>
      </p:sp>
      <p:sp>
        <p:nvSpPr>
          <p:cNvPr id="285" name="Shape 285"/>
          <p:cNvSpPr>
            <a:spLocks noGrp="1"/>
          </p:cNvSpPr>
          <p:nvPr>
            <p:ph type="body" sz="quarter" idx="1"/>
          </p:nvPr>
        </p:nvSpPr>
        <p:spPr>
          <a:prstGeom prst="rect">
            <a:avLst/>
          </a:prstGeom>
        </p:spPr>
        <p:txBody>
          <a:bodyPr/>
          <a:lstStyle/>
          <a:p>
            <a:r>
              <a:t>If you are adverse to change, choose 4+</a:t>
            </a:r>
          </a:p>
          <a:p>
            <a:r>
              <a:t>… which doesn’t exist in DSTU 2</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p>
            <a:r>
              <a:t>Required: for codeableConcept, you can’t just send “text”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 name="Shape 302"/>
          <p:cNvSpPr>
            <a:spLocks noGrp="1" noRot="1" noChangeAspect="1"/>
          </p:cNvSpPr>
          <p:nvPr>
            <p:ph type="sldImg"/>
          </p:nvPr>
        </p:nvSpPr>
        <p:spPr>
          <a:xfrm>
            <a:off x="381000" y="685800"/>
            <a:ext cx="6096000" cy="3429000"/>
          </a:xfrm>
          <a:prstGeom prst="rect">
            <a:avLst/>
          </a:prstGeom>
        </p:spPr>
        <p:txBody>
          <a:bodyPr/>
          <a:lstStyle/>
          <a:p>
            <a:endParaRPr/>
          </a:p>
        </p:txBody>
      </p:sp>
      <p:sp>
        <p:nvSpPr>
          <p:cNvPr id="303" name="Shape 303"/>
          <p:cNvSpPr>
            <a:spLocks noGrp="1"/>
          </p:cNvSpPr>
          <p:nvPr>
            <p:ph type="body" sz="quarter" idx="1"/>
          </p:nvPr>
        </p:nvSpPr>
        <p:spPr>
          <a:prstGeom prst="rect">
            <a:avLst/>
          </a:prstGeom>
        </p:spPr>
        <p:txBody>
          <a:bodyPr/>
          <a:lstStyle/>
          <a:p>
            <a:r>
              <a:t>If a binding isn’t “required” by core spec, we’ll call out what our binding strength is in documentation</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 name="Shape 310"/>
          <p:cNvSpPr>
            <a:spLocks noGrp="1" noRot="1" noChangeAspect="1"/>
          </p:cNvSpPr>
          <p:nvPr>
            <p:ph type="sldImg"/>
          </p:nvPr>
        </p:nvSpPr>
        <p:spPr>
          <a:xfrm>
            <a:off x="381000" y="685800"/>
            <a:ext cx="6096000" cy="3429000"/>
          </a:xfrm>
          <a:prstGeom prst="rect">
            <a:avLst/>
          </a:prstGeom>
        </p:spPr>
        <p:txBody>
          <a:bodyPr/>
          <a:lstStyle/>
          <a:p>
            <a:endParaRPr/>
          </a:p>
        </p:txBody>
      </p:sp>
      <p:sp>
        <p:nvSpPr>
          <p:cNvPr id="311" name="Shape 311"/>
          <p:cNvSpPr>
            <a:spLocks noGrp="1"/>
          </p:cNvSpPr>
          <p:nvPr>
            <p:ph type="body" sz="quarter" idx="1"/>
          </p:nvPr>
        </p:nvSpPr>
        <p:spPr>
          <a:prstGeom prst="rect">
            <a:avLst/>
          </a:prstGeom>
        </p:spPr>
        <p:txBody>
          <a:bodyPr/>
          <a:lstStyle/>
          <a:p>
            <a:r>
              <a:t>It is often the fall back if a client application doesn’t understand the FHIR resource in question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 name="Shape 367"/>
          <p:cNvSpPr>
            <a:spLocks noGrp="1" noRot="1" noChangeAspect="1"/>
          </p:cNvSpPr>
          <p:nvPr>
            <p:ph type="sldImg"/>
          </p:nvPr>
        </p:nvSpPr>
        <p:spPr>
          <a:xfrm>
            <a:off x="381000" y="685800"/>
            <a:ext cx="6096000" cy="3429000"/>
          </a:xfrm>
          <a:prstGeom prst="rect">
            <a:avLst/>
          </a:prstGeom>
        </p:spPr>
        <p:txBody>
          <a:bodyPr/>
          <a:lstStyle/>
          <a:p>
            <a:endParaRPr/>
          </a:p>
        </p:txBody>
      </p:sp>
      <p:sp>
        <p:nvSpPr>
          <p:cNvPr id="368" name="Shape 368"/>
          <p:cNvSpPr>
            <a:spLocks noGrp="1"/>
          </p:cNvSpPr>
          <p:nvPr>
            <p:ph type="body" sz="quarter" idx="1"/>
          </p:nvPr>
        </p:nvSpPr>
        <p:spPr>
          <a:prstGeom prst="rect">
            <a:avLst/>
          </a:prstGeom>
        </p:spPr>
        <p:txBody>
          <a:bodyPr/>
          <a:lstStyle/>
          <a:p>
            <a:r>
              <a:t>This example is searching for all allergies for patient 123</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3125968" y="673100"/>
            <a:ext cx="18135601" cy="87376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635000" y="9448800"/>
            <a:ext cx="23114000" cy="2006600"/>
          </a:xfrm>
          <a:prstGeom prst="rect">
            <a:avLst/>
          </a:prstGeom>
        </p:spPr>
        <p:txBody>
          <a:bodyPr anchor="b"/>
          <a:lstStyle/>
          <a:p>
            <a:r>
              <a:t>Title Text</a:t>
            </a:r>
          </a:p>
        </p:txBody>
      </p:sp>
      <p:sp>
        <p:nvSpPr>
          <p:cNvPr id="22" name="Shape 22"/>
          <p:cNvSpPr>
            <a:spLocks noGrp="1"/>
          </p:cNvSpPr>
          <p:nvPr>
            <p:ph type="body" sz="quarter" idx="1"/>
          </p:nvPr>
        </p:nvSpPr>
        <p:spPr>
          <a:xfrm>
            <a:off x="635000" y="11518900"/>
            <a:ext cx="23114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3" name="Shape 103"/>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
        <p:nvSpPr>
          <p:cNvPr id="104" name="Shape 10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1" name="Shape 11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118" name="Shape 118"/>
          <p:cNvSpPr>
            <a:spLocks noGrp="1"/>
          </p:cNvSpPr>
          <p:nvPr>
            <p:ph type="pic" idx="13"/>
          </p:nvPr>
        </p:nvSpPr>
        <p:spPr>
          <a:xfrm>
            <a:off x="3125968" y="673100"/>
            <a:ext cx="18135601" cy="8737600"/>
          </a:xfrm>
          <a:prstGeom prst="rect">
            <a:avLst/>
          </a:prstGeom>
        </p:spPr>
        <p:txBody>
          <a:bodyPr lIns="91439" tIns="45719" rIns="91439" bIns="45719" anchor="t">
            <a:noAutofit/>
          </a:bodyPr>
          <a:lstStyle/>
          <a:p>
            <a:endParaRPr/>
          </a:p>
        </p:txBody>
      </p:sp>
      <p:sp>
        <p:nvSpPr>
          <p:cNvPr id="119" name="Shape 119"/>
          <p:cNvSpPr>
            <a:spLocks noGrp="1"/>
          </p:cNvSpPr>
          <p:nvPr>
            <p:ph type="title"/>
          </p:nvPr>
        </p:nvSpPr>
        <p:spPr>
          <a:xfrm>
            <a:off x="635000" y="9448800"/>
            <a:ext cx="23114000" cy="2006600"/>
          </a:xfrm>
          <a:prstGeom prst="rect">
            <a:avLst/>
          </a:prstGeom>
        </p:spPr>
        <p:txBody>
          <a:bodyPr anchor="b"/>
          <a:lstStyle>
            <a:lvl1pPr>
              <a:defRPr b="0">
                <a:solidFill>
                  <a:srgbClr val="000000"/>
                </a:solidFill>
                <a:latin typeface="+mn-lt"/>
                <a:ea typeface="+mn-ea"/>
                <a:cs typeface="+mn-cs"/>
                <a:sym typeface="Helvetica Light"/>
              </a:defRPr>
            </a:lvl1pPr>
          </a:lstStyle>
          <a:p>
            <a:r>
              <a:t>Title Text</a:t>
            </a:r>
          </a:p>
        </p:txBody>
      </p:sp>
      <p:sp>
        <p:nvSpPr>
          <p:cNvPr id="120" name="Shape 120"/>
          <p:cNvSpPr>
            <a:spLocks noGrp="1"/>
          </p:cNvSpPr>
          <p:nvPr>
            <p:ph type="body" sz="quarter" idx="1"/>
          </p:nvPr>
        </p:nvSpPr>
        <p:spPr>
          <a:xfrm>
            <a:off x="635000" y="11518900"/>
            <a:ext cx="23114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121" name="Shape 12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28" name="Shape 128"/>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Title Text</a:t>
            </a:r>
          </a:p>
        </p:txBody>
      </p:sp>
      <p:sp>
        <p:nvSpPr>
          <p:cNvPr id="129" name="Shape 129"/>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30" name="Shape 13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137" name="Shape 137"/>
          <p:cNvSpPr>
            <a:spLocks noGrp="1"/>
          </p:cNvSpPr>
          <p:nvPr>
            <p:ph type="pic" sz="half" idx="13"/>
          </p:nvPr>
        </p:nvSpPr>
        <p:spPr>
          <a:xfrm>
            <a:off x="13169900" y="3238500"/>
            <a:ext cx="9525000" cy="9207500"/>
          </a:xfrm>
          <a:prstGeom prst="rect">
            <a:avLst/>
          </a:prstGeom>
        </p:spPr>
        <p:txBody>
          <a:bodyPr lIns="91439" tIns="45719" rIns="91439" bIns="45719" anchor="t">
            <a:noAutofit/>
          </a:bodyPr>
          <a:lstStyle/>
          <a:p>
            <a:endParaRPr/>
          </a:p>
        </p:txBody>
      </p:sp>
      <p:sp>
        <p:nvSpPr>
          <p:cNvPr id="138" name="Shape 138"/>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Title Text</a:t>
            </a:r>
          </a:p>
        </p:txBody>
      </p:sp>
      <p:sp>
        <p:nvSpPr>
          <p:cNvPr id="139" name="Shape 139"/>
          <p:cNvSpPr>
            <a:spLocks noGrp="1"/>
          </p:cNvSpPr>
          <p:nvPr>
            <p:ph type="body" sz="half" idx="1"/>
          </p:nvPr>
        </p:nvSpPr>
        <p:spPr>
          <a:xfrm>
            <a:off x="1689100" y="3238500"/>
            <a:ext cx="10007600" cy="9207500"/>
          </a:xfrm>
          <a:prstGeom prst="rect">
            <a:avLst/>
          </a:prstGeom>
        </p:spPr>
        <p:txBody>
          <a:bodyPr/>
          <a:lstStyle>
            <a:lvl1pPr marL="558800" indent="-558800">
              <a:spcBef>
                <a:spcPts val="4500"/>
              </a:spcBef>
              <a:defRPr sz="4500"/>
            </a:lvl1pPr>
            <a:lvl2pPr marL="1117600" indent="-558800">
              <a:spcBef>
                <a:spcPts val="4500"/>
              </a:spcBef>
              <a:defRPr sz="4500"/>
            </a:lvl2pPr>
            <a:lvl3pPr marL="1676400" indent="-558800">
              <a:spcBef>
                <a:spcPts val="4500"/>
              </a:spcBef>
              <a:defRPr sz="4500"/>
            </a:lvl3pPr>
            <a:lvl4pPr marL="2235200" indent="-558800">
              <a:spcBef>
                <a:spcPts val="4500"/>
              </a:spcBef>
              <a:defRPr sz="4500"/>
            </a:lvl4pPr>
            <a:lvl5pPr marL="2794000" indent="-558800">
              <a:spcBef>
                <a:spcPts val="4500"/>
              </a:spcBef>
              <a:defRPr sz="4500"/>
            </a:lvl5pPr>
          </a:lstStyle>
          <a:p>
            <a:r>
              <a:t>Body Level One</a:t>
            </a:r>
          </a:p>
          <a:p>
            <a:pPr lvl="1"/>
            <a:r>
              <a:t>Body Level Two</a:t>
            </a:r>
          </a:p>
          <a:p>
            <a:pPr lvl="2"/>
            <a:r>
              <a:t>Body Level Three</a:t>
            </a:r>
          </a:p>
          <a:p>
            <a:pPr lvl="3"/>
            <a:r>
              <a:t>Body Level Four</a:t>
            </a:r>
          </a:p>
          <a:p>
            <a:pPr lvl="4"/>
            <a:r>
              <a:t>Body Level Five</a:t>
            </a:r>
          </a:p>
        </p:txBody>
      </p:sp>
      <p:sp>
        <p:nvSpPr>
          <p:cNvPr id="140" name="Shape 14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147" name="Shape 147"/>
          <p:cNvSpPr>
            <a:spLocks noGrp="1"/>
          </p:cNvSpPr>
          <p:nvPr>
            <p:ph type="title"/>
          </p:nvPr>
        </p:nvSpPr>
        <p:spPr>
          <a:xfrm>
            <a:off x="1778000" y="4533900"/>
            <a:ext cx="20828000" cy="4648200"/>
          </a:xfrm>
          <a:prstGeom prst="rect">
            <a:avLst/>
          </a:prstGeom>
        </p:spPr>
        <p:txBody>
          <a:bodyPr/>
          <a:lstStyle>
            <a:lvl1pPr>
              <a:defRPr b="0">
                <a:solidFill>
                  <a:srgbClr val="000000"/>
                </a:solidFill>
                <a:latin typeface="+mn-lt"/>
                <a:ea typeface="+mn-ea"/>
                <a:cs typeface="+mn-cs"/>
                <a:sym typeface="Helvetica Light"/>
              </a:defRPr>
            </a:lvl1pPr>
          </a:lstStyle>
          <a:p>
            <a:r>
              <a:t>Title Text</a:t>
            </a:r>
          </a:p>
        </p:txBody>
      </p:sp>
      <p:sp>
        <p:nvSpPr>
          <p:cNvPr id="148" name="Shape 14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Title - no images">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24384000" cy="13716000"/>
          </a:xfrm>
          <a:prstGeom prst="rect">
            <a:avLst/>
          </a:prstGeom>
        </p:spPr>
      </p:pic>
      <p:sp>
        <p:nvSpPr>
          <p:cNvPr id="10" name="Text Placeholder 13"/>
          <p:cNvSpPr>
            <a:spLocks noGrp="1"/>
          </p:cNvSpPr>
          <p:nvPr userDrawn="1">
            <p:ph type="body" sz="quarter" idx="10" hasCustomPrompt="1"/>
          </p:nvPr>
        </p:nvSpPr>
        <p:spPr>
          <a:xfrm>
            <a:off x="1539879" y="9838506"/>
            <a:ext cx="14795502" cy="834328"/>
          </a:xfrm>
          <a:prstGeom prst="rect">
            <a:avLst/>
          </a:prstGeom>
        </p:spPr>
        <p:txBody>
          <a:bodyPr/>
          <a:lstStyle>
            <a:lvl1pPr marL="0" indent="0">
              <a:buNone/>
              <a:defRPr sz="4400" baseline="0">
                <a:solidFill>
                  <a:srgbClr val="FFFFFF"/>
                </a:solidFill>
                <a:latin typeface="Arial" pitchFamily="34" charset="0"/>
                <a:cs typeface="Arial" pitchFamily="34" charset="0"/>
              </a:defRPr>
            </a:lvl1pPr>
          </a:lstStyle>
          <a:p>
            <a:pPr lvl="0"/>
            <a:r>
              <a:rPr lang="en-US" dirty="0"/>
              <a:t>Presenter Name</a:t>
            </a:r>
          </a:p>
        </p:txBody>
      </p:sp>
      <p:sp>
        <p:nvSpPr>
          <p:cNvPr id="11" name="Text Placeholder 13"/>
          <p:cNvSpPr>
            <a:spLocks noGrp="1"/>
          </p:cNvSpPr>
          <p:nvPr userDrawn="1">
            <p:ph type="body" sz="quarter" idx="12" hasCustomPrompt="1"/>
          </p:nvPr>
        </p:nvSpPr>
        <p:spPr>
          <a:xfrm>
            <a:off x="1539879" y="10899043"/>
            <a:ext cx="14795502" cy="574514"/>
          </a:xfrm>
          <a:prstGeom prst="rect">
            <a:avLst/>
          </a:prstGeom>
        </p:spPr>
        <p:txBody>
          <a:bodyPr>
            <a:noAutofit/>
          </a:bodyPr>
          <a:lstStyle>
            <a:lvl1pPr marL="0" indent="0">
              <a:buNone/>
              <a:defRPr sz="3200" i="1" baseline="0">
                <a:solidFill>
                  <a:srgbClr val="FFFFFF"/>
                </a:solidFill>
                <a:latin typeface="Arial" pitchFamily="34" charset="0"/>
                <a:cs typeface="Arial" pitchFamily="34" charset="0"/>
              </a:defRPr>
            </a:lvl1pPr>
          </a:lstStyle>
          <a:p>
            <a:pPr lvl="0"/>
            <a:r>
              <a:rPr lang="en-US" dirty="0"/>
              <a:t>Presenter Title</a:t>
            </a:r>
          </a:p>
        </p:txBody>
      </p:sp>
      <p:sp>
        <p:nvSpPr>
          <p:cNvPr id="9" name="Text Placeholder 13"/>
          <p:cNvSpPr>
            <a:spLocks noGrp="1"/>
          </p:cNvSpPr>
          <p:nvPr userDrawn="1">
            <p:ph type="body" sz="quarter" idx="13" hasCustomPrompt="1"/>
          </p:nvPr>
        </p:nvSpPr>
        <p:spPr>
          <a:xfrm>
            <a:off x="1539879" y="11744313"/>
            <a:ext cx="14795502" cy="574514"/>
          </a:xfrm>
          <a:prstGeom prst="rect">
            <a:avLst/>
          </a:prstGeom>
        </p:spPr>
        <p:txBody>
          <a:bodyPr>
            <a:normAutofit/>
          </a:bodyPr>
          <a:lstStyle>
            <a:lvl1pPr marL="0" indent="0">
              <a:buNone/>
              <a:defRPr sz="2800" i="0" baseline="0">
                <a:solidFill>
                  <a:schemeClr val="bg1"/>
                </a:solidFill>
                <a:latin typeface="Arial" pitchFamily="34" charset="0"/>
                <a:cs typeface="Arial" pitchFamily="34" charset="0"/>
              </a:defRPr>
            </a:lvl1pPr>
          </a:lstStyle>
          <a:p>
            <a:pPr lvl="0"/>
            <a:fld id="{B00CC99A-1AEC-4AAA-92D0-EFFF73746BF4}" type="datetime4">
              <a:rPr lang="en-US" smtClean="0"/>
              <a:t>November 15, 2016</a:t>
            </a:fld>
            <a:endParaRPr lang="en-US" dirty="0"/>
          </a:p>
        </p:txBody>
      </p:sp>
      <p:sp>
        <p:nvSpPr>
          <p:cNvPr id="13" name="Rectangle 7"/>
          <p:cNvSpPr>
            <a:spLocks/>
          </p:cNvSpPr>
          <p:nvPr userDrawn="1"/>
        </p:nvSpPr>
        <p:spPr bwMode="auto">
          <a:xfrm>
            <a:off x="5" y="4632510"/>
            <a:ext cx="24383994" cy="4731264"/>
          </a:xfrm>
          <a:prstGeom prst="rect">
            <a:avLst/>
          </a:prstGeom>
          <a:solidFill>
            <a:schemeClr val="bg1"/>
          </a:solidFill>
          <a:ln>
            <a:noFill/>
          </a:ln>
          <a:effectLst>
            <a:outerShdw blurRad="50800" dist="38100" dir="5400000" algn="t" rotWithShape="0">
              <a:prstClr val="black">
                <a:alpha val="40000"/>
              </a:prstClr>
            </a:outerShdw>
          </a:effectLst>
          <a:extLst>
            <a:ext uri="{91240B29-F687-4F45-9708-019B960494DF}">
              <a14:hiddenLine xmlns:a14="http://schemas.microsoft.com/office/drawing/2010/main" w="9525">
                <a:solidFill>
                  <a:srgbClr val="000000"/>
                </a:solidFill>
                <a:miter lim="800000"/>
                <a:headEnd/>
                <a:tailEnd/>
              </a14:hiddenLine>
            </a:ext>
          </a:extLst>
        </p:spPr>
        <p:txBody>
          <a:bodyPr lIns="87216" tIns="43608" rIns="87216" bIns="43608" anchor="ctr"/>
          <a:lstStyle/>
          <a:p>
            <a:pPr algn="ctr" defTabSz="431800"/>
            <a:endParaRPr lang="en-US" sz="3600" dirty="0">
              <a:solidFill>
                <a:srgbClr val="FFFFFF"/>
              </a:solidFill>
              <a:latin typeface="Franklin Gothic Book" pitchFamily="34" charset="0"/>
            </a:endParaRPr>
          </a:p>
        </p:txBody>
      </p:sp>
      <p:sp>
        <p:nvSpPr>
          <p:cNvPr id="15" name="Title 3"/>
          <p:cNvSpPr>
            <a:spLocks noGrp="1"/>
          </p:cNvSpPr>
          <p:nvPr>
            <p:ph type="title"/>
          </p:nvPr>
        </p:nvSpPr>
        <p:spPr>
          <a:xfrm>
            <a:off x="1539875" y="4899039"/>
            <a:ext cx="13715174" cy="4270366"/>
          </a:xfrm>
          <a:prstGeom prst="rect">
            <a:avLst/>
          </a:prstGeom>
        </p:spPr>
        <p:txBody>
          <a:bodyPr/>
          <a:lstStyle>
            <a:lvl1pPr>
              <a:lnSpc>
                <a:spcPct val="90000"/>
              </a:lnSpc>
              <a:defRPr>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2870277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 Center">
    <p:bg>
      <p:bgPr>
        <a:solidFill>
          <a:srgbClr val="0191BC"/>
        </a:solidFill>
        <a:effectLst/>
      </p:bgPr>
    </p:bg>
    <p:spTree>
      <p:nvGrpSpPr>
        <p:cNvPr id="1" name=""/>
        <p:cNvGrpSpPr/>
        <p:nvPr/>
      </p:nvGrpSpPr>
      <p:grpSpPr>
        <a:xfrm>
          <a:off x="0" y="0"/>
          <a:ext cx="0" cy="0"/>
          <a:chOff x="0" y="0"/>
          <a:chExt cx="0" cy="0"/>
        </a:xfrm>
      </p:grpSpPr>
      <p:sp>
        <p:nvSpPr>
          <p:cNvPr id="30" name="Shape 30"/>
          <p:cNvSpPr>
            <a:spLocks noGrp="1"/>
          </p:cNvSpPr>
          <p:nvPr>
            <p:ph type="title"/>
          </p:nvPr>
        </p:nvSpPr>
        <p:spPr>
          <a:xfrm>
            <a:off x="1778000" y="4533900"/>
            <a:ext cx="20828000" cy="4648200"/>
          </a:xfrm>
          <a:prstGeom prst="rect">
            <a:avLst/>
          </a:prstGeom>
        </p:spPr>
        <p:txBody>
          <a:bodyPr/>
          <a:lstStyle>
            <a:lvl1pPr>
              <a:defRPr sz="9700"/>
            </a:lvl1pPr>
          </a:lstStyle>
          <a:p>
            <a:r>
              <a:t>Title Text</a:t>
            </a:r>
          </a:p>
        </p:txBody>
      </p:sp>
      <p:sp>
        <p:nvSpPr>
          <p:cNvPr id="31" name="Shape 31"/>
          <p:cNvSpPr/>
          <p:nvPr/>
        </p:nvSpPr>
        <p:spPr>
          <a:xfrm>
            <a:off x="132848" y="124530"/>
            <a:ext cx="24118302" cy="13466939"/>
          </a:xfrm>
          <a:prstGeom prst="rect">
            <a:avLst/>
          </a:prstGeom>
          <a:ln w="342900">
            <a:solidFill>
              <a:srgbClr val="FFFFFF"/>
            </a:solidFill>
            <a:miter lim="400000"/>
          </a:ln>
        </p:spPr>
        <p:txBody>
          <a:bodyPr lIns="50800" tIns="50800" rIns="50800" bIns="50800" anchor="ctr"/>
          <a:lstStyle/>
          <a:p>
            <a:pPr>
              <a:defRPr sz="3200">
                <a:solidFill>
                  <a:srgbClr val="FFFFFF"/>
                </a:solidFill>
              </a:defRPr>
            </a:pPr>
            <a:endParaRPr/>
          </a:p>
        </p:txBody>
      </p:sp>
      <p:sp>
        <p:nvSpPr>
          <p:cNvPr id="32" name="Shape 3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9" name="Shape 39"/>
          <p:cNvSpPr>
            <a:spLocks noGrp="1"/>
          </p:cNvSpPr>
          <p:nvPr>
            <p:ph type="pic" sz="half" idx="13"/>
          </p:nvPr>
        </p:nvSpPr>
        <p:spPr>
          <a:xfrm>
            <a:off x="13165980" y="1104900"/>
            <a:ext cx="9525001" cy="11506200"/>
          </a:xfrm>
          <a:prstGeom prst="rect">
            <a:avLst/>
          </a:prstGeom>
        </p:spPr>
        <p:txBody>
          <a:bodyPr lIns="91439" tIns="45719" rIns="91439" bIns="45719" anchor="t">
            <a:noAutofit/>
          </a:bodyPr>
          <a:lstStyle/>
          <a:p>
            <a:endParaRPr/>
          </a:p>
        </p:txBody>
      </p:sp>
      <p:sp>
        <p:nvSpPr>
          <p:cNvPr id="40" name="Shape 40"/>
          <p:cNvSpPr>
            <a:spLocks noGrp="1"/>
          </p:cNvSpPr>
          <p:nvPr>
            <p:ph type="title"/>
          </p:nvPr>
        </p:nvSpPr>
        <p:spPr>
          <a:xfrm>
            <a:off x="1651000" y="1104900"/>
            <a:ext cx="10223500" cy="5613400"/>
          </a:xfrm>
          <a:prstGeom prst="rect">
            <a:avLst/>
          </a:prstGeom>
        </p:spPr>
        <p:txBody>
          <a:bodyPr anchor="b"/>
          <a:lstStyle>
            <a:lvl1pPr>
              <a:defRPr sz="8400" b="0">
                <a:solidFill>
                  <a:srgbClr val="000000"/>
                </a:solidFill>
                <a:latin typeface="+mn-lt"/>
                <a:ea typeface="+mn-ea"/>
                <a:cs typeface="+mn-cs"/>
                <a:sym typeface="Helvetica Light"/>
              </a:defRPr>
            </a:lvl1pPr>
          </a:lstStyle>
          <a:p>
            <a:r>
              <a:t>Title Text</a:t>
            </a:r>
          </a:p>
        </p:txBody>
      </p:sp>
      <p:sp>
        <p:nvSpPr>
          <p:cNvPr id="41" name="Shape 41"/>
          <p:cNvSpPr>
            <a:spLocks noGrp="1"/>
          </p:cNvSpPr>
          <p:nvPr>
            <p:ph type="body" sz="quarter" idx="1"/>
          </p:nvPr>
        </p:nvSpPr>
        <p:spPr>
          <a:xfrm>
            <a:off x="1651000" y="6845300"/>
            <a:ext cx="10223500" cy="57658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42" name="Shape 4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9" name="Shape 49"/>
          <p:cNvSpPr>
            <a:spLocks noGrp="1"/>
          </p:cNvSpPr>
          <p:nvPr>
            <p:ph type="title"/>
          </p:nvPr>
        </p:nvSpPr>
        <p:spPr>
          <a:prstGeom prst="rect">
            <a:avLst/>
          </a:prstGeom>
        </p:spPr>
        <p:txBody>
          <a:bodyPr/>
          <a:lstStyle/>
          <a:p>
            <a:r>
              <a:t>Title Text</a:t>
            </a:r>
          </a:p>
        </p:txBody>
      </p:sp>
      <p:sp>
        <p:nvSpPr>
          <p:cNvPr id="50" name="Shape 5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7" name="Shape 57"/>
          <p:cNvSpPr>
            <a:spLocks noGrp="1"/>
          </p:cNvSpPr>
          <p:nvPr>
            <p:ph type="title"/>
          </p:nvPr>
        </p:nvSpPr>
        <p:spPr>
          <a:prstGeom prst="rect">
            <a:avLst/>
          </a:prstGeom>
        </p:spPr>
        <p:txBody>
          <a:bodyPr/>
          <a:lstStyle/>
          <a:p>
            <a:r>
              <a:t>Title Text</a:t>
            </a:r>
          </a:p>
        </p:txBody>
      </p:sp>
      <p:sp>
        <p:nvSpPr>
          <p:cNvPr id="58" name="Shape 58"/>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9" name="Shape 5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6" name="Shape 66"/>
          <p:cNvSpPr>
            <a:spLocks noGrp="1"/>
          </p:cNvSpPr>
          <p:nvPr>
            <p:ph type="pic" sz="half" idx="13"/>
          </p:nvPr>
        </p:nvSpPr>
        <p:spPr>
          <a:xfrm>
            <a:off x="13169900" y="3238500"/>
            <a:ext cx="9525000" cy="9207500"/>
          </a:xfrm>
          <a:prstGeom prst="rect">
            <a:avLst/>
          </a:prstGeom>
        </p:spPr>
        <p:txBody>
          <a:bodyPr lIns="91439" tIns="45719" rIns="91439" bIns="45719" anchor="t">
            <a:noAutofit/>
          </a:bodyPr>
          <a:lstStyle/>
          <a:p>
            <a:endParaRPr/>
          </a:p>
        </p:txBody>
      </p:sp>
      <p:sp>
        <p:nvSpPr>
          <p:cNvPr id="67" name="Shape 67"/>
          <p:cNvSpPr>
            <a:spLocks noGrp="1"/>
          </p:cNvSpPr>
          <p:nvPr>
            <p:ph type="title"/>
          </p:nvPr>
        </p:nvSpPr>
        <p:spPr>
          <a:prstGeom prst="rect">
            <a:avLst/>
          </a:prstGeom>
        </p:spPr>
        <p:txBody>
          <a:bodyPr/>
          <a:lstStyle/>
          <a:p>
            <a:r>
              <a:t>Title Text</a:t>
            </a:r>
          </a:p>
        </p:txBody>
      </p:sp>
      <p:sp>
        <p:nvSpPr>
          <p:cNvPr id="68" name="Shape 68"/>
          <p:cNvSpPr>
            <a:spLocks noGrp="1"/>
          </p:cNvSpPr>
          <p:nvPr>
            <p:ph type="body" sz="half" idx="1"/>
          </p:nvPr>
        </p:nvSpPr>
        <p:spPr>
          <a:xfrm>
            <a:off x="1689100" y="3238500"/>
            <a:ext cx="10007600" cy="9207500"/>
          </a:xfrm>
          <a:prstGeom prst="rect">
            <a:avLst/>
          </a:prstGeom>
        </p:spPr>
        <p:txBody>
          <a:bodyPr/>
          <a:lstStyle>
            <a:lvl1pPr marL="558800" indent="-558800">
              <a:spcBef>
                <a:spcPts val="4500"/>
              </a:spcBef>
              <a:defRPr sz="4500"/>
            </a:lvl1pPr>
            <a:lvl2pPr marL="1117600" indent="-558800">
              <a:spcBef>
                <a:spcPts val="4500"/>
              </a:spcBef>
              <a:defRPr sz="4500"/>
            </a:lvl2pPr>
            <a:lvl3pPr marL="1676400" indent="-558800">
              <a:spcBef>
                <a:spcPts val="4500"/>
              </a:spcBef>
              <a:defRPr sz="4500"/>
            </a:lvl3pPr>
            <a:lvl4pPr marL="2235200" indent="-558800">
              <a:spcBef>
                <a:spcPts val="4500"/>
              </a:spcBef>
              <a:defRPr sz="4500"/>
            </a:lvl4pPr>
            <a:lvl5pPr marL="2794000" indent="-558800">
              <a:spcBef>
                <a:spcPts val="4500"/>
              </a:spcBef>
              <a:defRPr sz="4500"/>
            </a:lvl5pPr>
          </a:lstStyle>
          <a:p>
            <a:r>
              <a:t>Body Level One</a:t>
            </a:r>
          </a:p>
          <a:p>
            <a:pPr lvl="1"/>
            <a:r>
              <a:t>Body Level Two</a:t>
            </a:r>
          </a:p>
          <a:p>
            <a:pPr lvl="2"/>
            <a:r>
              <a:t>Body Level Three</a:t>
            </a:r>
          </a:p>
          <a:p>
            <a:pPr lvl="3"/>
            <a:r>
              <a:t>Body Level Four</a:t>
            </a:r>
          </a:p>
          <a:p>
            <a:pPr lvl="4"/>
            <a:r>
              <a:t>Body Level Five</a:t>
            </a:r>
          </a:p>
        </p:txBody>
      </p:sp>
      <p:sp>
        <p:nvSpPr>
          <p:cNvPr id="69" name="Shape 6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6" name="Shape 76"/>
          <p:cNvSpPr>
            <a:spLocks noGrp="1"/>
          </p:cNvSpPr>
          <p:nvPr>
            <p:ph type="body" idx="1"/>
          </p:nvPr>
        </p:nvSpPr>
        <p:spPr>
          <a:xfrm>
            <a:off x="1689100" y="1778000"/>
            <a:ext cx="21005800" cy="101473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7" name="Shape 7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4" name="Shape 84"/>
          <p:cNvSpPr>
            <a:spLocks noGrp="1"/>
          </p:cNvSpPr>
          <p:nvPr>
            <p:ph type="pic" sz="quarter" idx="13"/>
          </p:nvPr>
        </p:nvSpPr>
        <p:spPr>
          <a:xfrm>
            <a:off x="15760700" y="7048500"/>
            <a:ext cx="7404100" cy="5549900"/>
          </a:xfrm>
          <a:prstGeom prst="rect">
            <a:avLst/>
          </a:prstGeom>
        </p:spPr>
        <p:txBody>
          <a:bodyPr lIns="91439" tIns="45719" rIns="91439" bIns="45719" anchor="t">
            <a:noAutofit/>
          </a:bodyPr>
          <a:lstStyle/>
          <a:p>
            <a:endParaRPr/>
          </a:p>
        </p:txBody>
      </p:sp>
      <p:sp>
        <p:nvSpPr>
          <p:cNvPr id="85" name="Shape 85"/>
          <p:cNvSpPr>
            <a:spLocks noGrp="1"/>
          </p:cNvSpPr>
          <p:nvPr>
            <p:ph type="pic" sz="quarter" idx="14"/>
          </p:nvPr>
        </p:nvSpPr>
        <p:spPr>
          <a:xfrm>
            <a:off x="15760700" y="1130300"/>
            <a:ext cx="7404100" cy="5549900"/>
          </a:xfrm>
          <a:prstGeom prst="rect">
            <a:avLst/>
          </a:prstGeom>
        </p:spPr>
        <p:txBody>
          <a:bodyPr lIns="91439" tIns="45719" rIns="91439" bIns="45719" anchor="t">
            <a:noAutofit/>
          </a:bodyPr>
          <a:lstStyle/>
          <a:p>
            <a:endParaRPr/>
          </a:p>
        </p:txBody>
      </p:sp>
      <p:sp>
        <p:nvSpPr>
          <p:cNvPr id="86" name="Shape 86"/>
          <p:cNvSpPr>
            <a:spLocks noGrp="1"/>
          </p:cNvSpPr>
          <p:nvPr>
            <p:ph type="pic" idx="15"/>
          </p:nvPr>
        </p:nvSpPr>
        <p:spPr>
          <a:xfrm>
            <a:off x="1206500" y="1130300"/>
            <a:ext cx="14173200" cy="11468100"/>
          </a:xfrm>
          <a:prstGeom prst="rect">
            <a:avLst/>
          </a:prstGeom>
        </p:spPr>
        <p:txBody>
          <a:bodyPr lIns="91439" tIns="45719" rIns="91439" bIns="45719" anchor="t">
            <a:noAutofit/>
          </a:bodyPr>
          <a:lstStyle/>
          <a:p>
            <a:endParaRPr/>
          </a:p>
        </p:txBody>
      </p:sp>
      <p:sp>
        <p:nvSpPr>
          <p:cNvPr id="87" name="Shape 8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4" name="Shape 94"/>
          <p:cNvSpPr>
            <a:spLocks noGrp="1"/>
          </p:cNvSpPr>
          <p:nvPr>
            <p:ph type="body" sz="quarter" idx="13"/>
          </p:nvPr>
        </p:nvSpPr>
        <p:spPr>
          <a:xfrm>
            <a:off x="2387600" y="8953500"/>
            <a:ext cx="19621500" cy="685800"/>
          </a:xfrm>
          <a:prstGeom prst="rect">
            <a:avLst/>
          </a:prstGeom>
        </p:spPr>
        <p:txBody>
          <a:bodyPr anchor="t">
            <a:spAutoFit/>
          </a:bodyPr>
          <a:lstStyle>
            <a:lvl1pPr marL="0" indent="0" algn="ctr">
              <a:spcBef>
                <a:spcPts val="0"/>
              </a:spcBef>
              <a:buSzTx/>
              <a:buNone/>
              <a:defRPr sz="3800"/>
            </a:lvl1pPr>
          </a:lstStyle>
          <a:p>
            <a:r>
              <a:t>–Johnny Appleseed</a:t>
            </a:r>
          </a:p>
        </p:txBody>
      </p:sp>
      <p:sp>
        <p:nvSpPr>
          <p:cNvPr id="95" name="Shape 95"/>
          <p:cNvSpPr>
            <a:spLocks noGrp="1"/>
          </p:cNvSpPr>
          <p:nvPr>
            <p:ph type="body" sz="quarter" idx="14"/>
          </p:nvPr>
        </p:nvSpPr>
        <p:spPr>
          <a:xfrm>
            <a:off x="2387600" y="6045200"/>
            <a:ext cx="19621500" cy="889000"/>
          </a:xfrm>
          <a:prstGeom prst="rect">
            <a:avLst/>
          </a:prstGeom>
        </p:spPr>
        <p:txBody>
          <a:bodyPr>
            <a:spAutoFit/>
          </a:bodyPr>
          <a:lstStyle>
            <a:lvl1pPr marL="0" indent="0" algn="ctr">
              <a:spcBef>
                <a:spcPts val="0"/>
              </a:spcBef>
              <a:buSzTx/>
              <a:buNone/>
            </a:lvl1pPr>
          </a:lstStyle>
          <a:p>
            <a:r>
              <a:t>“Type a quote here.” </a:t>
            </a:r>
          </a:p>
        </p:txBody>
      </p:sp>
      <p:sp>
        <p:nvSpPr>
          <p:cNvPr id="96" name="Shape 9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689100" y="952500"/>
            <a:ext cx="21005800" cy="2286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1689100" y="3238500"/>
            <a:ext cx="21005800" cy="9207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959031" y="13081000"/>
            <a:ext cx="453238" cy="469900"/>
          </a:xfrm>
          <a:prstGeom prst="rect">
            <a:avLst/>
          </a:prstGeom>
          <a:ln w="12700">
            <a:miter lim="400000"/>
          </a:ln>
        </p:spPr>
        <p:txBody>
          <a:bodyPr wrap="none" lIns="50800" tIns="50800" rIns="50800" bIns="50800">
            <a:spAutoFit/>
          </a:bodyPr>
          <a:lstStyle>
            <a:lvl1pPr>
              <a:defRPr sz="24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Lst>
  <p:transition spd="med"/>
  <p:txStyles>
    <p:titleStyle>
      <a:lvl1pPr marL="0" marR="0" indent="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1pPr>
      <a:lvl2pPr marL="0" marR="0" indent="2286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2pPr>
      <a:lvl3pPr marL="0" marR="0" indent="4572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3pPr>
      <a:lvl4pPr marL="0" marR="0" indent="6858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4pPr>
      <a:lvl5pPr marL="0" marR="0" indent="9144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5pPr>
      <a:lvl6pPr marL="0" marR="0" indent="11430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6pPr>
      <a:lvl7pPr marL="0" marR="0" indent="13716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7pPr>
      <a:lvl8pPr marL="0" marR="0" indent="16002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8pPr>
      <a:lvl9pPr marL="0" marR="0" indent="1828800" algn="ctr" defTabSz="825500" rtl="0" latinLnBrk="0">
        <a:lnSpc>
          <a:spcPct val="100000"/>
        </a:lnSpc>
        <a:spcBef>
          <a:spcPts val="0"/>
        </a:spcBef>
        <a:spcAft>
          <a:spcPts val="0"/>
        </a:spcAft>
        <a:buClrTx/>
        <a:buSzTx/>
        <a:buFontTx/>
        <a:buNone/>
        <a:tabLst/>
        <a:defRPr sz="11200" b="1" i="0" u="none" strike="noStrike" cap="none" spc="0" baseline="0">
          <a:ln>
            <a:noFill/>
          </a:ln>
          <a:solidFill>
            <a:srgbClr val="FFFFFF"/>
          </a:solidFill>
          <a:uFillTx/>
          <a:latin typeface="+mj-lt"/>
          <a:ea typeface="+mj-ea"/>
          <a:cs typeface="+mj-cs"/>
          <a:sym typeface="Helvetica"/>
        </a:defRPr>
      </a:lvl9pPr>
    </p:titleStyle>
    <p:bodyStyle>
      <a:lvl1pPr marL="63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1pPr>
      <a:lvl2pPr marL="127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2pPr>
      <a:lvl3pPr marL="190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3pPr>
      <a:lvl4pPr marL="254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4pPr>
      <a:lvl5pPr marL="317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5pPr>
      <a:lvl6pPr marL="381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6.xml"/><Relationship Id="rId4" Type="http://schemas.openxmlformats.org/officeDocument/2006/relationships/comments" Target="../comments/comment1.xml"/></Relationships>
</file>

<file path=ppt/slides/_rels/slide10.xml.rels><?xml version="1.0" encoding="UTF-8" standalone="yes"?>
<Relationships xmlns="http://schemas.openxmlformats.org/package/2006/relationships"><Relationship Id="rId3" Type="http://schemas.openxmlformats.org/officeDocument/2006/relationships/hyperlink" Target="https://fhir.cerner.com/millennium/dstu2/" TargetMode="External"/><Relationship Id="rId2" Type="http://schemas.openxmlformats.org/officeDocument/2006/relationships/hyperlink" Target="http://fhir.cerner.com/dstu2/" TargetMode="Externa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1.xml.rels><?xml version="1.0" encoding="UTF-8" standalone="yes"?>
<Relationships xmlns="http://schemas.openxmlformats.org/package/2006/relationships"><Relationship Id="rId3" Type="http://schemas.openxmlformats.org/officeDocument/2006/relationships/hyperlink" Target="https://fhir-open.sandboxcerner.com/dstu2/0b8a0111-e8e6-4c26-a91c-5069cbc6b1ca/Observation?patient=4342010&amp;code=http://loinc.org|8480-6,http://loinc.org|8462-4&amp;_format=json" TargetMode="External"/><Relationship Id="rId2" Type="http://schemas.openxmlformats.org/officeDocument/2006/relationships/notesSlide" Target="../notesSlides/notesSlide24.xml"/><Relationship Id="rId1" Type="http://schemas.openxmlformats.org/officeDocument/2006/relationships/slideLayout" Target="../slideLayouts/slideLayout13.xml"/><Relationship Id="rId4" Type="http://schemas.openxmlformats.org/officeDocument/2006/relationships/hyperlink" Target="https://fhir-open.sandboxcerner.com/dstu2/0b8a0111-e8e6-4c26-a91c-5069cbc6b1ca/Observation?patient=4342010&amp;code=http://loinc.org|55284-4&amp;_format=json" TargetMode="External"/></Relationships>
</file>

<file path=ppt/slides/_rels/slide10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9.xml"/><Relationship Id="rId4" Type="http://schemas.openxmlformats.org/officeDocument/2006/relationships/hyperlink" Target="http://hl7.org/fhir/dstu2/observation.html" TargetMode="External"/></Relationships>
</file>

<file path=ppt/slides/_rels/slide103.xml.rels><?xml version="1.0" encoding="UTF-8" standalone="yes"?>
<Relationships xmlns="http://schemas.openxmlformats.org/package/2006/relationships"><Relationship Id="rId3" Type="http://schemas.openxmlformats.org/officeDocument/2006/relationships/hyperlink" Target="http://fhir.cerner.com/millennium/dstu2/diagnostic/observation/#parameters" TargetMode="External"/><Relationship Id="rId2" Type="http://schemas.openxmlformats.org/officeDocument/2006/relationships/hyperlink" Target="http://fhir.cerner.com/dstu2/observation/" TargetMode="External"/><Relationship Id="rId1" Type="http://schemas.openxmlformats.org/officeDocument/2006/relationships/slideLayout" Target="../slideLayouts/slideLayout3.xml"/><Relationship Id="rId4" Type="http://schemas.openxmlformats.org/officeDocument/2006/relationships/image" Target="../media/image52.pn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6.xml.rels><?xml version="1.0" encoding="UTF-8" standalone="yes"?>
<Relationships xmlns="http://schemas.openxmlformats.org/package/2006/relationships"><Relationship Id="rId3" Type="http://schemas.openxmlformats.org/officeDocument/2006/relationships/hyperlink" Target="https://fhir-open.sandboxcerner.com/dstu2/0b8a0111-e8e6-4c26-a91c-5069cbc6b1ca/MedicationOrder?patient=4478007&amp;_format=json" TargetMode="External"/><Relationship Id="rId2" Type="http://schemas.openxmlformats.org/officeDocument/2006/relationships/hyperlink" Target="https://fhir-open.sandboxcerner.com/dstu2/0b8a0111-e8e6-4c26-a91c-5069cbc6b1ca/MedicationStatement?patient=4478007&amp;status=active&amp;_format=json" TargetMode="External"/><Relationship Id="rId1" Type="http://schemas.openxmlformats.org/officeDocument/2006/relationships/slideLayout" Target="../slideLayouts/slideLayout13.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9.xml.rels><?xml version="1.0" encoding="UTF-8" standalone="yes"?>
<Relationships xmlns="http://schemas.openxmlformats.org/package/2006/relationships"><Relationship Id="rId3" Type="http://schemas.openxmlformats.org/officeDocument/2006/relationships/hyperlink" Target="https://fhir-open.sandboxcerner.com/dstu2/0b8a0111-e8e6-4c26-a91c-5069cbc6b1ca/Device?patient=1316024&amp;_format=json" TargetMode="External"/><Relationship Id="rId2" Type="http://schemas.openxmlformats.org/officeDocument/2006/relationships/hyperlink" Target="https://fhir-open.sandboxcerner.com/dstu2/0b8a0111-e8e6-4c26-a91c-5069cbc6b1ca/Device?patient=4478007&amp;_format=json" TargetMode="Externa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2.xml.rels><?xml version="1.0" encoding="UTF-8" standalone="yes"?>
<Relationships xmlns="http://schemas.openxmlformats.org/package/2006/relationships"><Relationship Id="rId2" Type="http://schemas.openxmlformats.org/officeDocument/2006/relationships/hyperlink" Target="https://fhir-open.sandboxcerner.com/dstu2/0b8a0111-e8e6-4c26-a91c-5069cbc6b1ca/RelatedPerson?patient=1316024&amp;_format=json" TargetMode="External"/><Relationship Id="rId1" Type="http://schemas.openxmlformats.org/officeDocument/2006/relationships/slideLayout" Target="../slideLayouts/slideLayout13.xml"/></Relationships>
</file>

<file path=ppt/slides/_rels/slide113.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1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6.xml.rels><?xml version="1.0" encoding="UTF-8" standalone="yes"?>
<Relationships xmlns="http://schemas.openxmlformats.org/package/2006/relationships"><Relationship Id="rId3" Type="http://schemas.openxmlformats.org/officeDocument/2006/relationships/hyperlink" Target="https://fhir.cerner.com/millennium/dstu2/medications/medication-statement/#terminology-bindings" TargetMode="External"/><Relationship Id="rId2" Type="http://schemas.openxmlformats.org/officeDocument/2006/relationships/hyperlink" Target="https://fhir-open.sandboxcerner.com/dstu2/0b8a0111-e8e6-4c26-a91c-5069cbc6b1ca/MedicationStatement?patient=4342010&amp;status=draft&amp;_format=json" TargetMode="External"/><Relationship Id="rId1" Type="http://schemas.openxmlformats.org/officeDocument/2006/relationships/slideLayout" Target="../slideLayouts/slideLayout13.xml"/><Relationship Id="rId4" Type="http://schemas.openxmlformats.org/officeDocument/2006/relationships/hyperlink" Target="http://fhir.cerner.com/dstu2/condition/#terminology-bindings" TargetMode="External"/></Relationships>
</file>

<file path=ppt/slides/_rels/slide117.xml.rels><?xml version="1.0" encoding="UTF-8" standalone="yes"?>
<Relationships xmlns="http://schemas.openxmlformats.org/package/2006/relationships"><Relationship Id="rId3" Type="http://schemas.openxmlformats.org/officeDocument/2006/relationships/hyperlink" Target="http://hl7.org/fhir/DSTU2/valueset-medication-statement-status.html" TargetMode="External"/><Relationship Id="rId2" Type="http://schemas.openxmlformats.org/officeDocument/2006/relationships/image" Target="../media/image54.png"/><Relationship Id="rId1" Type="http://schemas.openxmlformats.org/officeDocument/2006/relationships/slideLayout" Target="../slideLayouts/slideLayout11.xml"/></Relationships>
</file>

<file path=ppt/slides/_rels/slide118.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hyperlink" Target="http://hl7.org/fhir/dstu2/datatypes.html#primitive" TargetMode="External"/><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hyperlink" Target="http://hl7.org/fhir/dstu2/datatypes.html#complex" TargetMode="External"/><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hyperlink" Target="http://hl7.org/fhir/dstu2/datatypes.html#codesystem" TargetMode="External"/><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2" Type="http://schemas.openxmlformats.org/officeDocument/2006/relationships/hyperlink" Target="http://hl7.org/fhir/dstu2/http.html#mime-type" TargetMode="Externa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hyperlink" Target="http://hl7.org/fhir/dstu2/resource.html" TargetMode="Externa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hyperlink" Target="http://hl7.org/fhir/dstu2/resourcelist.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hl7.org/fhir/dstu2/resource.html#maturity" TargetMode="External"/><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hl7.org/fhir/dstu2/patient.html#tx" TargetMode="Externa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hyperlink" Target="http://hl7.org/fhir/dstu2/terminologies.html#strength" TargetMode="External"/><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3" Type="http://schemas.openxmlformats.org/officeDocument/2006/relationships/hyperlink" Target="http://fhir.cerner.com/dstu2/condition/#terminology-bindings" TargetMode="External"/><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23.png"/><Relationship Id="rId4" Type="http://schemas.openxmlformats.org/officeDocument/2006/relationships/hyperlink" Target="https://fhir.cerner.com/millennium/dstu2/general-clinical/condition/#terminology-bindings"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hyperlink" Target="http://hl7.org/fhir/dstu2/narrative.html#Narrative" TargetMode="External"/><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hyperlink" Target="http://hl7.org/fhir/dstu2/resourcelist.html" TargetMode="Externa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hyperlink" Target="http://fhir.cerner.com/dstu2/patient/#parameters" TargetMode="External"/><Relationship Id="rId2" Type="http://schemas.openxmlformats.org/officeDocument/2006/relationships/hyperlink" Target="https://fhir.cerner.com/millennium/dstu2/individuals/patient/#parameters" TargetMode="Externa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hyperlink" Target="http://hl7.org/fhir/dstu2/index.html" TargetMode="External"/><Relationship Id="rId7"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11.xml"/><Relationship Id="rId6" Type="http://schemas.openxmlformats.org/officeDocument/2006/relationships/image" Target="../media/image6.png"/><Relationship Id="rId5" Type="http://schemas.openxmlformats.org/officeDocument/2006/relationships/image" Target="../media/image1.png"/><Relationship Id="rId4" Type="http://schemas.openxmlformats.org/officeDocument/2006/relationships/image" Target="../media/image5.png"/><Relationship Id="rId9" Type="http://schemas.openxmlformats.org/officeDocument/2006/relationships/image" Target="../media/image9.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2" Type="http://schemas.openxmlformats.org/officeDocument/2006/relationships/hyperlink" Target="http://hl7.org/fhir/dstu2/http.html#read" TargetMode="Externa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hyperlink" Target="http://hl7.org/fhir/dstu2/resource.html#id" TargetMode="Externa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hyperlink" Target="http://hl7.org/fhir/dstu2/patient.html#search" TargetMode="Externa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3" Type="http://schemas.openxmlformats.org/officeDocument/2006/relationships/hyperlink" Target="https://fhir.cerner.com/millennium/dstu2/individuals/patient/#parameters" TargetMode="External"/><Relationship Id="rId2" Type="http://schemas.openxmlformats.org/officeDocument/2006/relationships/hyperlink" Target="http://fhir.cerner.com/dstu2/patient/#parameters" TargetMode="External"/><Relationship Id="rId1" Type="http://schemas.openxmlformats.org/officeDocument/2006/relationships/slideLayout" Target="../slideLayouts/slideLayout13.xml"/><Relationship Id="rId4" Type="http://schemas.openxmlformats.org/officeDocument/2006/relationships/image" Target="../media/image28.png"/></Relationships>
</file>

<file path=ppt/slides/_rels/slide46.xml.rels><?xml version="1.0" encoding="UTF-8" standalone="yes"?>
<Relationships xmlns="http://schemas.openxmlformats.org/package/2006/relationships"><Relationship Id="rId3" Type="http://schemas.openxmlformats.org/officeDocument/2006/relationships/hyperlink" Target="http://hl7.org/fhir/dstu2/search.html" TargetMode="External"/><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29.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3" Type="http://schemas.openxmlformats.org/officeDocument/2006/relationships/hyperlink" Target="http://hl7.org/fhir/dstu2/http.html#paging" TargetMode="External"/><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hyperlink" Target="http://wiki.hl7.org/index.php?title=FHIR" TargetMode="External"/><Relationship Id="rId2" Type="http://schemas.openxmlformats.org/officeDocument/2006/relationships/image" Target="../media/image10.png"/><Relationship Id="rId1" Type="http://schemas.openxmlformats.org/officeDocument/2006/relationships/slideLayout" Target="../slideLayouts/slideLayout11.xml"/><Relationship Id="rId4" Type="http://schemas.openxmlformats.org/officeDocument/2006/relationships/image" Target="../media/image1.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2" Type="http://schemas.openxmlformats.org/officeDocument/2006/relationships/hyperlink" Target="http://hl7.org/fhir/dstu2/http.html#create" TargetMode="External"/><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2" Type="http://schemas.openxmlformats.org/officeDocument/2006/relationships/hyperlink" Target="http://hl7.org/fhir/dstu2/http.html#update" TargetMode="External"/><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2" Type="http://schemas.openxmlformats.org/officeDocument/2006/relationships/hyperlink" Target="http://hl7.org/fhir/dstu2/http.html#2.1.0.10.2" TargetMode="External"/><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3" Type="http://schemas.openxmlformats.org/officeDocument/2006/relationships/hyperlink" Target="https://fhir-open.sandboxcerner.com/dstu2/0b8a0111-e8e6-4c26-a91c-5069cbc6b1ca/Patient?given=Fred&amp;family=Smart&amp;_format=json" TargetMode="External"/><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31.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3" Type="http://schemas.openxmlformats.org/officeDocument/2006/relationships/hyperlink" Target="https://fhir-open.sandboxcerner.com/dstu2/0b8a0111-e8e6-4c26-a91c-5069cbc6b1ca/Patient/4478007?_format=json" TargetMode="External"/><Relationship Id="rId2" Type="http://schemas.openxmlformats.org/officeDocument/2006/relationships/notesSlide" Target="../notesSlides/notesSlide13.xml"/><Relationship Id="rId1" Type="http://schemas.openxmlformats.org/officeDocument/2006/relationships/slideLayout" Target="../slideLayouts/slideLayout13.xml"/><Relationship Id="rId5" Type="http://schemas.openxmlformats.org/officeDocument/2006/relationships/image" Target="../media/image32.png"/><Relationship Id="rId4" Type="http://schemas.openxmlformats.org/officeDocument/2006/relationships/hyperlink" Target="http://hl7.org/fhir/dstu2/datatypes.html#HumanName" TargetMode="External"/></Relationships>
</file>

<file path=ppt/slides/_rels/slide6.xml.rels><?xml version="1.0" encoding="UTF-8" standalone="yes"?>
<Relationships xmlns="http://schemas.openxmlformats.org/package/2006/relationships"><Relationship Id="rId8" Type="http://schemas.openxmlformats.org/officeDocument/2006/relationships/hyperlink" Target="http://hapifhir.io/index.html" TargetMode="External"/><Relationship Id="rId3" Type="http://schemas.openxmlformats.org/officeDocument/2006/relationships/image" Target="../media/image8.png"/><Relationship Id="rId7"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Layout" Target="../slideLayouts/slideLayout1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3" Type="http://schemas.openxmlformats.org/officeDocument/2006/relationships/hyperlink" Target="https://fhir-open.sandboxcerner.com/dstu2/0b8a0111-e8e6-4c26-a91c-5069cbc6b1ca/AllergyIntolerance?patient=1316024&amp;_format=json" TargetMode="External"/><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hyperlink" Target="https://fhir-open.sandboxcerner.com/dstu2/0b8a0111-e8e6-4c26-a91c-5069cbc6b1ca/AllergyIntolerance?patient=1316024&amp;status=active,unconfirmed,confirmed&amp;_format=json" TargetMode="External"/></Relationships>
</file>

<file path=ppt/slides/_rels/slide63.xml.rels><?xml version="1.0" encoding="UTF-8" standalone="yes"?>
<Relationships xmlns="http://schemas.openxmlformats.org/package/2006/relationships"><Relationship Id="rId3" Type="http://schemas.openxmlformats.org/officeDocument/2006/relationships/hyperlink" Target="http://hl7.org/fhir/DSTU2/valueset-allergy-intolerance-status.html" TargetMode="External"/><Relationship Id="rId2" Type="http://schemas.openxmlformats.org/officeDocument/2006/relationships/image" Target="../media/image33.png"/><Relationship Id="rId1" Type="http://schemas.openxmlformats.org/officeDocument/2006/relationships/slideLayout" Target="../slideLayouts/slideLayout11.xml"/></Relationships>
</file>

<file path=ppt/slides/_rels/slide64.xml.rels><?xml version="1.0" encoding="UTF-8" standalone="yes"?>
<Relationships xmlns="http://schemas.openxmlformats.org/package/2006/relationships"><Relationship Id="rId3" Type="http://schemas.openxmlformats.org/officeDocument/2006/relationships/hyperlink" Target="http://hl7.org/fhir/dstu2/allergyintolerance.html" TargetMode="External"/><Relationship Id="rId2" Type="http://schemas.openxmlformats.org/officeDocument/2006/relationships/notesSlide" Target="../notesSlides/notesSlide15.xml"/><Relationship Id="rId1" Type="http://schemas.openxmlformats.org/officeDocument/2006/relationships/slideLayout" Target="../slideLayouts/slideLayout15.xml"/><Relationship Id="rId5" Type="http://schemas.openxmlformats.org/officeDocument/2006/relationships/image" Target="../media/image35.png"/><Relationship Id="rId4" Type="http://schemas.openxmlformats.org/officeDocument/2006/relationships/image" Target="../media/image34.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2" Type="http://schemas.openxmlformats.org/officeDocument/2006/relationships/hyperlink" Target="https://fhir-open.sandboxcerner.com/dstu2/0b8a0111-e8e6-4c26-a91c-5069cbc6b1ca/MedicationOrder?patient=1316024&amp;status=active,on-hold&amp;_format=json" TargetMode="External"/><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hyperlink" Target="https://fhir-open.sandboxcerner.com/dstu2/0b8a0111-e8e6-4c26-a91c-5069cbc6b1ca/MedicationOrder?patient=1316024&amp;-pageContext=1184038_1184051_1316024_1_1&amp;-pageDirection=NEXT&amp;_format=json" TargetMode="External"/><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2" Type="http://schemas.openxmlformats.org/officeDocument/2006/relationships/hyperlink" Target="https://fhir-open.sandboxcerner.com/dstu2/0b8a0111-e8e6-4c26-a91c-5069cbc6b1ca/MedicationOrder/14203804?_format=json" TargetMode="Externa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hyperlink" Target="http://hl7.org/fhir/dstu2/medicationorder.html#bnr" TargetMode="Externa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2" Type="http://schemas.openxmlformats.org/officeDocument/2006/relationships/hyperlink" Target="https://fhir-open.sandboxcerner.com/dstu2/0b8a0111-e8e6-4c26-a91c-5069cbc6b1ca/Patient?identifier=urn:oid:1.1.1.1.1.1|10000363&amp;_format=json" TargetMode="External"/><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7.xml.rels><?xml version="1.0" encoding="UTF-8" standalone="yes"?>
<Relationships xmlns="http://schemas.openxmlformats.org/package/2006/relationships"><Relationship Id="rId3" Type="http://schemas.openxmlformats.org/officeDocument/2006/relationships/hyperlink" Target="http://hl7.org/fhir/dstu2/extensibility.html" TargetMode="External"/><Relationship Id="rId2" Type="http://schemas.openxmlformats.org/officeDocument/2006/relationships/image" Target="../media/image39.png"/><Relationship Id="rId1" Type="http://schemas.openxmlformats.org/officeDocument/2006/relationships/slideLayout" Target="../slideLayouts/slideLayout1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hl7.org/fhir/directory.html" TargetMode="External"/><Relationship Id="rId1" Type="http://schemas.openxmlformats.org/officeDocument/2006/relationships/slideLayout" Target="../slideLayouts/slideLayout11.xml"/></Relationships>
</file>

<file path=ppt/slides/_rels/slide8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81.xml.rels><?xml version="1.0" encoding="UTF-8" standalone="yes"?>
<Relationships xmlns="http://schemas.openxmlformats.org/package/2006/relationships"><Relationship Id="rId3" Type="http://schemas.openxmlformats.org/officeDocument/2006/relationships/hyperlink" Target="http://hl7.org/fhir/dstu2/extension-patient-birthtime.html" TargetMode="External"/><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image" Target="../media/image42.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3.xml.rels><?xml version="1.0" encoding="UTF-8" standalone="yes"?>
<Relationships xmlns="http://schemas.openxmlformats.org/package/2006/relationships"><Relationship Id="rId3" Type="http://schemas.openxmlformats.org/officeDocument/2006/relationships/hyperlink" Target="http://hl7.org/fhir/dstu2/conformance.html" TargetMode="External"/><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8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7.xml.rels><?xml version="1.0" encoding="UTF-8" standalone="yes"?>
<Relationships xmlns="http://schemas.openxmlformats.org/package/2006/relationships"><Relationship Id="rId3" Type="http://schemas.openxmlformats.org/officeDocument/2006/relationships/hyperlink" Target="https://fhir.cerner.com/millennium/dstu2/individuals/patient/#extensions" TargetMode="External"/><Relationship Id="rId2" Type="http://schemas.openxmlformats.org/officeDocument/2006/relationships/hyperlink" Target="http://fhir.cerner.com/dstu2/patient/#extensions" TargetMode="External"/><Relationship Id="rId1" Type="http://schemas.openxmlformats.org/officeDocument/2006/relationships/slideLayout" Target="../slideLayouts/slideLayout1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hyperlink" Target="https://fhir-open.sandboxcerner.com/dstu2/0b8a0111-e8e6-4c26-a91c-5069cbc6b1ca/Patient?identifier=urn:oid:1.1.1.1.1.1|10000363&amp;_format=json" TargetMode="External"/><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hyperlink" Target="https://fhir-open.sandboxcerner.com/dstu2/0b8a0111-e8e6-4c26-a91c-5069cbc6b1ca/metadata?_format=json" TargetMode="External"/><Relationship Id="rId1" Type="http://schemas.openxmlformats.org/officeDocument/2006/relationships/slideLayout" Target="../slideLayouts/slideLayout13.xml"/><Relationship Id="rId4" Type="http://schemas.openxmlformats.org/officeDocument/2006/relationships/image" Target="../media/image45.png"/></Relationships>
</file>

<file path=ppt/slides/_rels/slide9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hyperlink" Target="http://hl7.org/fhir/dstu2/conformance.html" TargetMode="External"/><Relationship Id="rId1" Type="http://schemas.openxmlformats.org/officeDocument/2006/relationships/slideLayout" Target="../slideLayouts/slideLayout11.xml"/><Relationship Id="rId4" Type="http://schemas.openxmlformats.org/officeDocument/2006/relationships/image" Target="../media/image47.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3.xml.rels><?xml version="1.0" encoding="UTF-8" standalone="yes"?>
<Relationships xmlns="http://schemas.openxmlformats.org/package/2006/relationships"><Relationship Id="rId3" Type="http://schemas.openxmlformats.org/officeDocument/2006/relationships/hyperlink" Target="http://hl7.org/fhir/dstu2/profiling.html" TargetMode="External"/><Relationship Id="rId2" Type="http://schemas.openxmlformats.org/officeDocument/2006/relationships/notesSlide" Target="../notesSlides/notesSlide21.xml"/><Relationship Id="rId1" Type="http://schemas.openxmlformats.org/officeDocument/2006/relationships/slideLayout" Target="../slideLayouts/slideLayout14.xml"/><Relationship Id="rId4" Type="http://schemas.openxmlformats.org/officeDocument/2006/relationships/image" Target="../media/image48.png"/></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95.xml.rels><?xml version="1.0" encoding="UTF-8" standalone="yes"?>
<Relationships xmlns="http://schemas.openxmlformats.org/package/2006/relationships"><Relationship Id="rId3" Type="http://schemas.openxmlformats.org/officeDocument/2006/relationships/hyperlink" Target="http://hl7.org/fhir/dstu2/daf/daf-condition.html" TargetMode="External"/><Relationship Id="rId2" Type="http://schemas.openxmlformats.org/officeDocument/2006/relationships/notesSlide" Target="../notesSlides/notesSlide23.xml"/><Relationship Id="rId1" Type="http://schemas.openxmlformats.org/officeDocument/2006/relationships/slideLayout" Target="../slideLayouts/slideLayout12.xml"/><Relationship Id="rId4" Type="http://schemas.openxmlformats.org/officeDocument/2006/relationships/image" Target="../media/image49.png"/></Relationships>
</file>

<file path=ppt/slides/_rels/slide96.xml.rels><?xml version="1.0" encoding="UTF-8" standalone="yes"?>
<Relationships xmlns="http://schemas.openxmlformats.org/package/2006/relationships"><Relationship Id="rId3" Type="http://schemas.openxmlformats.org/officeDocument/2006/relationships/hyperlink" Target="http://hl7.org/fhir/dstu2/iglist.html" TargetMode="External"/><Relationship Id="rId2" Type="http://schemas.openxmlformats.org/officeDocument/2006/relationships/hyperlink" Target="http://www.fhir.org/guides/argonaut/r2/" TargetMode="External"/><Relationship Id="rId1" Type="http://schemas.openxmlformats.org/officeDocument/2006/relationships/slideLayout" Target="../slideLayouts/slideLayout1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539879" y="10219506"/>
            <a:ext cx="14795502" cy="834328"/>
          </a:xfrm>
        </p:spPr>
        <p:txBody>
          <a:bodyPr/>
          <a:lstStyle/>
          <a:p>
            <a:r>
              <a:rPr lang="en-US" dirty="0"/>
              <a:t>Brian Heits</a:t>
            </a:r>
          </a:p>
        </p:txBody>
      </p:sp>
      <p:sp>
        <p:nvSpPr>
          <p:cNvPr id="3" name="Text Placeholder 2"/>
          <p:cNvSpPr>
            <a:spLocks noGrp="1"/>
          </p:cNvSpPr>
          <p:nvPr>
            <p:ph type="body" sz="quarter" idx="12"/>
          </p:nvPr>
        </p:nvSpPr>
        <p:spPr>
          <a:xfrm>
            <a:off x="1539879" y="11203843"/>
            <a:ext cx="14795502" cy="574514"/>
          </a:xfrm>
        </p:spPr>
        <p:txBody>
          <a:bodyPr/>
          <a:lstStyle/>
          <a:p>
            <a:r>
              <a:rPr lang="en-US" dirty="0"/>
              <a:t>Associate Lead Software Engineer – Edge Professional Services</a:t>
            </a:r>
          </a:p>
        </p:txBody>
      </p:sp>
      <p:sp>
        <p:nvSpPr>
          <p:cNvPr id="4" name="Text Placeholder 3"/>
          <p:cNvSpPr>
            <a:spLocks noGrp="1"/>
          </p:cNvSpPr>
          <p:nvPr>
            <p:ph type="body" sz="quarter" idx="13"/>
          </p:nvPr>
        </p:nvSpPr>
        <p:spPr>
          <a:xfrm>
            <a:off x="1539879" y="12049113"/>
            <a:ext cx="14795502" cy="574514"/>
          </a:xfrm>
        </p:spPr>
        <p:txBody>
          <a:bodyPr/>
          <a:lstStyle/>
          <a:p>
            <a:r>
              <a:rPr lang="en-US" dirty="0"/>
              <a:t>October 15</a:t>
            </a:r>
            <a:r>
              <a:rPr lang="en-US" baseline="30000" dirty="0"/>
              <a:t>th</a:t>
            </a:r>
            <a:r>
              <a:rPr lang="en-US" dirty="0"/>
              <a:t> – 17</a:t>
            </a:r>
            <a:r>
              <a:rPr lang="en-US" baseline="30000" dirty="0"/>
              <a:t>th</a:t>
            </a:r>
            <a:r>
              <a:rPr lang="en-US" dirty="0"/>
              <a:t>, 2019</a:t>
            </a:r>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05501" y="4915329"/>
            <a:ext cx="12573006" cy="4247998"/>
          </a:xfrm>
          <a:prstGeom prst="rect">
            <a:avLst/>
          </a:prstGeom>
        </p:spPr>
      </p:pic>
    </p:spTree>
    <p:extLst>
      <p:ext uri="{BB962C8B-B14F-4D97-AF65-F5344CB8AC3E}">
        <p14:creationId xmlns:p14="http://schemas.microsoft.com/office/powerpoint/2010/main" val="39384027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Shape 231"/>
          <p:cNvSpPr/>
          <p:nvPr/>
        </p:nvSpPr>
        <p:spPr>
          <a:xfrm>
            <a:off x="6070599" y="11048999"/>
            <a:ext cx="12242801" cy="8636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rPr dirty="0"/>
              <a:t>Latest Millennium Production: DSTU2/1.0.2</a:t>
            </a:r>
          </a:p>
        </p:txBody>
      </p:sp>
      <p:sp>
        <p:nvSpPr>
          <p:cNvPr id="232" name="Shape 232"/>
          <p:cNvSpPr/>
          <p:nvPr/>
        </p:nvSpPr>
        <p:spPr>
          <a:xfrm>
            <a:off x="521106" y="12674549"/>
            <a:ext cx="7864333"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https://fhir.cerner.com/millennium/dstu2/</a:t>
            </a:r>
            <a:endParaRPr u="sng" dirty="0">
              <a:hlinkClick r:id="rId2"/>
            </a:endParaRPr>
          </a:p>
        </p:txBody>
      </p:sp>
      <p:pic>
        <p:nvPicPr>
          <p:cNvPr id="2" name="Picture 1">
            <a:extLst>
              <a:ext uri="{FF2B5EF4-FFF2-40B4-BE49-F238E27FC236}">
                <a16:creationId xmlns:a16="http://schemas.microsoft.com/office/drawing/2014/main" id="{327DC80D-BBA1-4BC7-8A74-609D93D655D3}"/>
              </a:ext>
            </a:extLst>
          </p:cNvPr>
          <p:cNvPicPr>
            <a:picLocks noChangeAspect="1"/>
          </p:cNvPicPr>
          <p:nvPr/>
        </p:nvPicPr>
        <p:blipFill>
          <a:blip r:embed="rId4"/>
          <a:stretch>
            <a:fillRect/>
          </a:stretch>
        </p:blipFill>
        <p:spPr>
          <a:xfrm>
            <a:off x="3653289" y="587964"/>
            <a:ext cx="19857008" cy="9759460"/>
          </a:xfrm>
          <a:prstGeom prst="rect">
            <a:avLst/>
          </a:prstGeom>
        </p:spPr>
      </p:pic>
      <p:sp>
        <p:nvSpPr>
          <p:cNvPr id="230" name="Shape 230"/>
          <p:cNvSpPr/>
          <p:nvPr/>
        </p:nvSpPr>
        <p:spPr>
          <a:xfrm>
            <a:off x="1350107" y="7357946"/>
            <a:ext cx="19857008" cy="3130154"/>
          </a:xfrm>
          <a:prstGeom prst="ellipse">
            <a:avLst/>
          </a:prstGeom>
          <a:ln w="63500">
            <a:solidFill>
              <a:schemeClr val="accent1"/>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dirty="0"/>
          </a:p>
        </p:txBody>
      </p:sp>
    </p:spTree>
  </p:cSld>
  <p:clrMapOvr>
    <a:masterClrMapping/>
  </p:clrMapOvr>
  <p:transition spd="slow"/>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0" name="Shape 560"/>
          <p:cNvSpPr>
            <a:spLocks noGrp="1"/>
          </p:cNvSpPr>
          <p:nvPr>
            <p:ph type="title"/>
          </p:nvPr>
        </p:nvSpPr>
        <p:spPr>
          <a:prstGeom prst="rect">
            <a:avLst/>
          </a:prstGeom>
        </p:spPr>
        <p:txBody>
          <a:bodyPr/>
          <a:lstStyle/>
          <a:p>
            <a:r>
              <a:rPr dirty="0"/>
              <a:t>Exercise 1</a:t>
            </a:r>
            <a:r>
              <a:rPr lang="en-US" dirty="0"/>
              <a:t>1</a:t>
            </a:r>
            <a:endParaRPr dirty="0"/>
          </a:p>
        </p:txBody>
      </p:sp>
      <p:sp>
        <p:nvSpPr>
          <p:cNvPr id="561" name="Shape 561"/>
          <p:cNvSpPr>
            <a:spLocks noGrp="1"/>
          </p:cNvSpPr>
          <p:nvPr>
            <p:ph type="body" idx="1"/>
          </p:nvPr>
        </p:nvSpPr>
        <p:spPr>
          <a:prstGeom prst="rect">
            <a:avLst/>
          </a:prstGeom>
        </p:spPr>
        <p:txBody>
          <a:bodyPr/>
          <a:lstStyle/>
          <a:p>
            <a:r>
              <a:rPr dirty="0"/>
              <a:t>Does </a:t>
            </a:r>
            <a:r>
              <a:rPr lang="en-US" dirty="0"/>
              <a:t>Nancy</a:t>
            </a:r>
            <a:r>
              <a:rPr dirty="0"/>
              <a:t> Smart</a:t>
            </a:r>
            <a:r>
              <a:rPr lang="en-US" dirty="0"/>
              <a:t> (id = 4342010)</a:t>
            </a:r>
            <a:r>
              <a:rPr dirty="0"/>
              <a:t> have a normal blood pressure?</a:t>
            </a:r>
          </a:p>
          <a:p>
            <a:pPr lvl="1"/>
            <a:r>
              <a:rPr dirty="0"/>
              <a:t>Hint: LOINC 55284-4 can be used to find blood pressures</a:t>
            </a:r>
          </a:p>
        </p:txBody>
      </p:sp>
    </p:spTree>
  </p:cSld>
  <p:clrMapOvr>
    <a:masterClrMapping/>
  </p:clrMapOvr>
  <p:transition spd="slow"/>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 name="Shape 563"/>
          <p:cNvSpPr>
            <a:spLocks noGrp="1"/>
          </p:cNvSpPr>
          <p:nvPr>
            <p:ph type="title"/>
          </p:nvPr>
        </p:nvSpPr>
        <p:spPr>
          <a:prstGeom prst="rect">
            <a:avLst/>
          </a:prstGeom>
        </p:spPr>
        <p:txBody>
          <a:bodyPr/>
          <a:lstStyle/>
          <a:p>
            <a:r>
              <a:rPr dirty="0"/>
              <a:t>Exercise 1</a:t>
            </a:r>
            <a:r>
              <a:rPr lang="en-US" dirty="0"/>
              <a:t>1</a:t>
            </a:r>
            <a:r>
              <a:rPr dirty="0"/>
              <a:t>: Answer</a:t>
            </a:r>
          </a:p>
        </p:txBody>
      </p:sp>
      <p:sp>
        <p:nvSpPr>
          <p:cNvPr id="564" name="Shape 564"/>
          <p:cNvSpPr>
            <a:spLocks noGrp="1"/>
          </p:cNvSpPr>
          <p:nvPr>
            <p:ph type="body" idx="1"/>
          </p:nvPr>
        </p:nvSpPr>
        <p:spPr>
          <a:prstGeom prst="rect">
            <a:avLst/>
          </a:prstGeom>
        </p:spPr>
        <p:txBody>
          <a:bodyPr>
            <a:normAutofit lnSpcReduction="10000"/>
          </a:bodyPr>
          <a:lstStyle/>
          <a:p>
            <a:r>
              <a:rPr lang="en-US" dirty="0"/>
              <a:t>It’s normal</a:t>
            </a:r>
          </a:p>
          <a:p>
            <a:r>
              <a:rPr lang="en-US" dirty="0"/>
              <a:t>GET </a:t>
            </a:r>
            <a:r>
              <a:rPr lang="en-US" dirty="0">
                <a:hlinkClick r:id="rId3"/>
              </a:rPr>
              <a:t>https://fhir-open.sandboxcerner.com/dstu2/0b8a0111-e8e6-4c26-a91c-5069cbc6b1ca/Observation?patient=4342010&amp;code=http://loinc.org|8480-6,http://loinc.org|8462-4&amp;_format=json</a:t>
            </a:r>
            <a:r>
              <a:rPr lang="en-US" dirty="0"/>
              <a:t> (code: http://loinc.org|8480-6,http://loinc.org|8462-4)</a:t>
            </a:r>
            <a:endParaRPr dirty="0"/>
          </a:p>
          <a:p>
            <a:r>
              <a:rPr dirty="0"/>
              <a:t>GET </a:t>
            </a:r>
            <a:r>
              <a:rPr lang="en-US" u="sng" dirty="0">
                <a:hlinkClick r:id="rId4"/>
              </a:rPr>
              <a:t>https://fhir-open.sandboxcerner.com/dstu2/0b8a0111-e8e6-4c26-a91c-5069cbc6b1ca/Observation?patient=4342010&amp;code=http://loinc.org|55284-4&amp;_format=json</a:t>
            </a:r>
            <a:r>
              <a:rPr dirty="0"/>
              <a:t>(code: http://loinc.org|55284-4)</a:t>
            </a:r>
          </a:p>
        </p:txBody>
      </p:sp>
    </p:spTree>
  </p:cSld>
  <p:clrMapOvr>
    <a:masterClrMapping/>
  </p:clrMapOvr>
  <p:transition spd="slow"/>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8" name="pasted-image.png"/>
          <p:cNvPicPr>
            <a:picLocks noChangeAspect="1"/>
          </p:cNvPicPr>
          <p:nvPr/>
        </p:nvPicPr>
        <p:blipFill>
          <a:blip r:embed="rId2">
            <a:extLst/>
          </a:blip>
          <a:stretch>
            <a:fillRect/>
          </a:stretch>
        </p:blipFill>
        <p:spPr>
          <a:xfrm>
            <a:off x="-218039" y="792363"/>
            <a:ext cx="14681201" cy="7366001"/>
          </a:xfrm>
          <a:prstGeom prst="rect">
            <a:avLst/>
          </a:prstGeom>
          <a:ln w="12700">
            <a:miter lim="400000"/>
          </a:ln>
        </p:spPr>
      </p:pic>
      <p:pic>
        <p:nvPicPr>
          <p:cNvPr id="569" name="pasted-image.png"/>
          <p:cNvPicPr>
            <a:picLocks noChangeAspect="1"/>
          </p:cNvPicPr>
          <p:nvPr/>
        </p:nvPicPr>
        <p:blipFill>
          <a:blip r:embed="rId3">
            <a:extLst/>
          </a:blip>
          <a:stretch>
            <a:fillRect/>
          </a:stretch>
        </p:blipFill>
        <p:spPr>
          <a:xfrm>
            <a:off x="2968473" y="2741563"/>
            <a:ext cx="21640801" cy="9804401"/>
          </a:xfrm>
          <a:prstGeom prst="rect">
            <a:avLst/>
          </a:prstGeom>
          <a:ln w="12700">
            <a:miter lim="400000"/>
          </a:ln>
        </p:spPr>
      </p:pic>
      <p:sp>
        <p:nvSpPr>
          <p:cNvPr id="570" name="Shape 570"/>
          <p:cNvSpPr/>
          <p:nvPr/>
        </p:nvSpPr>
        <p:spPr>
          <a:xfrm>
            <a:off x="223337" y="12826604"/>
            <a:ext cx="8019289"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4"/>
              </a:defRPr>
            </a:lvl1pPr>
          </a:lstStyle>
          <a:p>
            <a:pPr>
              <a:defRPr u="none"/>
            </a:pPr>
            <a:r>
              <a:rPr u="sng">
                <a:hlinkClick r:id="rId4"/>
              </a:rPr>
              <a:t>http://hl7.org/fhir/dstu2/observation.html</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6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56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8" grpId="0" animBg="1" advAuto="0"/>
      <p:bldP spid="569" grpId="0" animBg="1" advAuto="0"/>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2" name="Shape 572"/>
          <p:cNvSpPr/>
          <p:nvPr/>
        </p:nvSpPr>
        <p:spPr>
          <a:xfrm>
            <a:off x="235704" y="12570877"/>
            <a:ext cx="14563282"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http://fhir.cerner.com/millennium/dstu2/diagnostic/observation/#parameters</a:t>
            </a:r>
            <a:endParaRPr u="sng" dirty="0">
              <a:hlinkClick r:id="rId2"/>
            </a:endParaRPr>
          </a:p>
        </p:txBody>
      </p:sp>
      <p:pic>
        <p:nvPicPr>
          <p:cNvPr id="2" name="Picture 1">
            <a:extLst>
              <a:ext uri="{FF2B5EF4-FFF2-40B4-BE49-F238E27FC236}">
                <a16:creationId xmlns:a16="http://schemas.microsoft.com/office/drawing/2014/main" id="{84982F1E-255E-4A2C-AEE9-7A4F17C17684}"/>
              </a:ext>
            </a:extLst>
          </p:cNvPr>
          <p:cNvPicPr>
            <a:picLocks noChangeAspect="1"/>
          </p:cNvPicPr>
          <p:nvPr/>
        </p:nvPicPr>
        <p:blipFill>
          <a:blip r:embed="rId4"/>
          <a:stretch>
            <a:fillRect/>
          </a:stretch>
        </p:blipFill>
        <p:spPr>
          <a:xfrm>
            <a:off x="1207477" y="4144958"/>
            <a:ext cx="21969046" cy="3055971"/>
          </a:xfrm>
          <a:prstGeom prst="rect">
            <a:avLst/>
          </a:prstGeom>
        </p:spPr>
      </p:pic>
    </p:spTree>
  </p:cSld>
  <p:clrMapOvr>
    <a:masterClrMapping/>
  </p:clrMapOvr>
  <p:transition spd="slow"/>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5" name="Shape 575"/>
          <p:cNvSpPr>
            <a:spLocks noGrp="1"/>
          </p:cNvSpPr>
          <p:nvPr>
            <p:ph type="title"/>
          </p:nvPr>
        </p:nvSpPr>
        <p:spPr>
          <a:prstGeom prst="rect">
            <a:avLst/>
          </a:prstGeom>
        </p:spPr>
        <p:txBody>
          <a:bodyPr/>
          <a:lstStyle/>
          <a:p>
            <a:r>
              <a:rPr dirty="0"/>
              <a:t>Exercise 1</a:t>
            </a:r>
            <a:r>
              <a:rPr lang="en-US" dirty="0"/>
              <a:t>2</a:t>
            </a:r>
            <a:endParaRPr dirty="0"/>
          </a:p>
        </p:txBody>
      </p:sp>
    </p:spTree>
  </p:cSld>
  <p:clrMapOvr>
    <a:masterClrMapping/>
  </p:clrMapOvr>
  <p:transition spd="slow"/>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7" name="Shape 577"/>
          <p:cNvSpPr>
            <a:spLocks noGrp="1"/>
          </p:cNvSpPr>
          <p:nvPr>
            <p:ph type="title"/>
          </p:nvPr>
        </p:nvSpPr>
        <p:spPr>
          <a:prstGeom prst="rect">
            <a:avLst/>
          </a:prstGeom>
        </p:spPr>
        <p:txBody>
          <a:bodyPr/>
          <a:lstStyle/>
          <a:p>
            <a:r>
              <a:rPr dirty="0"/>
              <a:t>Exercise 1</a:t>
            </a:r>
            <a:r>
              <a:rPr lang="en-US" dirty="0"/>
              <a:t>2</a:t>
            </a:r>
            <a:endParaRPr dirty="0"/>
          </a:p>
        </p:txBody>
      </p:sp>
      <p:sp>
        <p:nvSpPr>
          <p:cNvPr id="578" name="Shape 578"/>
          <p:cNvSpPr>
            <a:spLocks noGrp="1"/>
          </p:cNvSpPr>
          <p:nvPr>
            <p:ph type="body" idx="1"/>
          </p:nvPr>
        </p:nvSpPr>
        <p:spPr>
          <a:prstGeom prst="rect">
            <a:avLst/>
          </a:prstGeom>
        </p:spPr>
        <p:txBody>
          <a:bodyPr/>
          <a:lstStyle/>
          <a:p>
            <a:r>
              <a:rPr dirty="0"/>
              <a:t>Is Fred Smart</a:t>
            </a:r>
            <a:r>
              <a:rPr lang="en-US" dirty="0"/>
              <a:t> (id = 4478007)</a:t>
            </a:r>
            <a:r>
              <a:rPr dirty="0"/>
              <a:t> currently taking insulin?</a:t>
            </a:r>
            <a:endParaRPr lang="en-US" dirty="0"/>
          </a:p>
        </p:txBody>
      </p:sp>
    </p:spTree>
  </p:cSld>
  <p:clrMapOvr>
    <a:masterClrMapping/>
  </p:clrMapOvr>
  <p:transition spd="slow"/>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0" name="Shape 580"/>
          <p:cNvSpPr>
            <a:spLocks noGrp="1"/>
          </p:cNvSpPr>
          <p:nvPr>
            <p:ph type="title"/>
          </p:nvPr>
        </p:nvSpPr>
        <p:spPr>
          <a:prstGeom prst="rect">
            <a:avLst/>
          </a:prstGeom>
        </p:spPr>
        <p:txBody>
          <a:bodyPr/>
          <a:lstStyle/>
          <a:p>
            <a:r>
              <a:rPr dirty="0"/>
              <a:t>Exercise 1</a:t>
            </a:r>
            <a:r>
              <a:rPr lang="en-US" dirty="0"/>
              <a:t>2</a:t>
            </a:r>
            <a:r>
              <a:rPr dirty="0"/>
              <a:t>: Answer</a:t>
            </a:r>
          </a:p>
        </p:txBody>
      </p:sp>
      <p:sp>
        <p:nvSpPr>
          <p:cNvPr id="581" name="Shape 581"/>
          <p:cNvSpPr>
            <a:spLocks noGrp="1"/>
          </p:cNvSpPr>
          <p:nvPr>
            <p:ph type="body" idx="1"/>
          </p:nvPr>
        </p:nvSpPr>
        <p:spPr>
          <a:prstGeom prst="rect">
            <a:avLst/>
          </a:prstGeom>
        </p:spPr>
        <p:txBody>
          <a:bodyPr/>
          <a:lstStyle/>
          <a:p>
            <a:r>
              <a:rPr dirty="0"/>
              <a:t>Answer: </a:t>
            </a:r>
            <a:r>
              <a:rPr lang="en-US" dirty="0"/>
              <a:t>No</a:t>
            </a:r>
            <a:endParaRPr dirty="0"/>
          </a:p>
          <a:p>
            <a:r>
              <a:rPr dirty="0"/>
              <a:t>GET </a:t>
            </a:r>
            <a:r>
              <a:rPr dirty="0">
                <a:hlinkClick r:id="rId2"/>
              </a:rPr>
              <a:t>https://fhir-open.sandboxcerner.com/dstu2/0b8a0111-e8e6-4c26-a91c-5069cbc6b1ca/MedicationStatement?patient=4478007</a:t>
            </a:r>
            <a:r>
              <a:rPr lang="en-US" dirty="0">
                <a:hlinkClick r:id="rId2"/>
              </a:rPr>
              <a:t>&amp;status=active</a:t>
            </a:r>
            <a:r>
              <a:rPr dirty="0">
                <a:hlinkClick r:id="rId2"/>
              </a:rPr>
              <a:t>&amp;_format=json</a:t>
            </a:r>
            <a:endParaRPr dirty="0"/>
          </a:p>
          <a:p>
            <a:r>
              <a:rPr dirty="0"/>
              <a:t>GET </a:t>
            </a:r>
            <a:r>
              <a:rPr u="sng" dirty="0">
                <a:hlinkClick r:id="rId3"/>
              </a:rPr>
              <a:t>https://fhir-open.sandboxcerner.com/dstu2/0b8a0111-e8e6-4c26-a91c-5069cbc6b1ca/MedicationOrder?patient=4478007</a:t>
            </a:r>
            <a:r>
              <a:rPr lang="en-US" u="sng" dirty="0">
                <a:hlinkClick r:id="rId3"/>
              </a:rPr>
              <a:t>&amp;status=active</a:t>
            </a:r>
            <a:r>
              <a:rPr u="sng" dirty="0">
                <a:hlinkClick r:id="rId3"/>
              </a:rPr>
              <a:t>&amp;_format=json</a:t>
            </a:r>
          </a:p>
        </p:txBody>
      </p:sp>
    </p:spTree>
  </p:cSld>
  <p:clrMapOvr>
    <a:masterClrMapping/>
  </p:clrMapOvr>
  <p:transition spd="slow"/>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 name="Shape 583"/>
          <p:cNvSpPr>
            <a:spLocks noGrp="1"/>
          </p:cNvSpPr>
          <p:nvPr>
            <p:ph type="title"/>
          </p:nvPr>
        </p:nvSpPr>
        <p:spPr>
          <a:prstGeom prst="rect">
            <a:avLst/>
          </a:prstGeom>
        </p:spPr>
        <p:txBody>
          <a:bodyPr/>
          <a:lstStyle/>
          <a:p>
            <a:r>
              <a:rPr dirty="0"/>
              <a:t>Exercise 1</a:t>
            </a:r>
            <a:r>
              <a:rPr lang="en-US" dirty="0"/>
              <a:t>3</a:t>
            </a:r>
            <a:endParaRPr dirty="0"/>
          </a:p>
        </p:txBody>
      </p:sp>
    </p:spTree>
  </p:cSld>
  <p:clrMapOvr>
    <a:masterClrMapping/>
  </p:clrMapOvr>
  <p:transition spd="slow"/>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5" name="Shape 585"/>
          <p:cNvSpPr>
            <a:spLocks noGrp="1"/>
          </p:cNvSpPr>
          <p:nvPr>
            <p:ph type="title"/>
          </p:nvPr>
        </p:nvSpPr>
        <p:spPr>
          <a:prstGeom prst="rect">
            <a:avLst/>
          </a:prstGeom>
        </p:spPr>
        <p:txBody>
          <a:bodyPr/>
          <a:lstStyle/>
          <a:p>
            <a:r>
              <a:rPr dirty="0"/>
              <a:t>Exercise 1</a:t>
            </a:r>
            <a:r>
              <a:rPr lang="en-US" dirty="0"/>
              <a:t>3</a:t>
            </a:r>
            <a:endParaRPr dirty="0"/>
          </a:p>
        </p:txBody>
      </p:sp>
      <p:sp>
        <p:nvSpPr>
          <p:cNvPr id="586" name="Shape 586"/>
          <p:cNvSpPr>
            <a:spLocks noGrp="1"/>
          </p:cNvSpPr>
          <p:nvPr>
            <p:ph type="body" idx="1"/>
          </p:nvPr>
        </p:nvSpPr>
        <p:spPr>
          <a:prstGeom prst="rect">
            <a:avLst/>
          </a:prstGeom>
        </p:spPr>
        <p:txBody>
          <a:bodyPr/>
          <a:lstStyle/>
          <a:p>
            <a:r>
              <a:rPr dirty="0"/>
              <a:t>Wh</a:t>
            </a:r>
            <a:r>
              <a:rPr lang="en-US" dirty="0"/>
              <a:t>o</a:t>
            </a:r>
            <a:r>
              <a:rPr dirty="0"/>
              <a:t> has a pacemaker: </a:t>
            </a:r>
            <a:r>
              <a:rPr lang="en-US" dirty="0"/>
              <a:t>Tim Peters (id = 1316024) or </a:t>
            </a:r>
            <a:r>
              <a:rPr dirty="0"/>
              <a:t>Fred Smart</a:t>
            </a:r>
            <a:r>
              <a:rPr lang="en-US" dirty="0"/>
              <a:t> (id = 4478007)</a:t>
            </a:r>
            <a:r>
              <a:rPr dirty="0"/>
              <a:t>?</a:t>
            </a:r>
            <a:endParaRPr lang="en-US" dirty="0"/>
          </a:p>
          <a:p>
            <a:r>
              <a:rPr lang="en-US" dirty="0"/>
              <a:t>Hint: Pacemaker name is “Medtronic </a:t>
            </a:r>
            <a:r>
              <a:rPr lang="en-US" dirty="0" err="1"/>
              <a:t>Advisa</a:t>
            </a:r>
            <a:r>
              <a:rPr lang="en-US" dirty="0"/>
              <a:t> MRI </a:t>
            </a:r>
            <a:r>
              <a:rPr lang="en-US" dirty="0" err="1"/>
              <a:t>SureScan</a:t>
            </a:r>
            <a:r>
              <a:rPr lang="en-US" dirty="0"/>
              <a:t>”</a:t>
            </a:r>
            <a:endParaRPr dirty="0"/>
          </a:p>
        </p:txBody>
      </p:sp>
    </p:spTree>
  </p:cSld>
  <p:clrMapOvr>
    <a:masterClrMapping/>
  </p:clrMapOvr>
  <p:transition spd="slow"/>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8" name="Shape 588"/>
          <p:cNvSpPr>
            <a:spLocks noGrp="1"/>
          </p:cNvSpPr>
          <p:nvPr>
            <p:ph type="title"/>
          </p:nvPr>
        </p:nvSpPr>
        <p:spPr>
          <a:prstGeom prst="rect">
            <a:avLst/>
          </a:prstGeom>
        </p:spPr>
        <p:txBody>
          <a:bodyPr/>
          <a:lstStyle/>
          <a:p>
            <a:r>
              <a:rPr dirty="0"/>
              <a:t>Exercise 1</a:t>
            </a:r>
            <a:r>
              <a:rPr lang="en-US" dirty="0"/>
              <a:t>3</a:t>
            </a:r>
            <a:r>
              <a:rPr dirty="0"/>
              <a:t>: Answer</a:t>
            </a:r>
          </a:p>
        </p:txBody>
      </p:sp>
      <p:sp>
        <p:nvSpPr>
          <p:cNvPr id="589" name="Shape 589"/>
          <p:cNvSpPr>
            <a:spLocks noGrp="1"/>
          </p:cNvSpPr>
          <p:nvPr>
            <p:ph type="body" idx="1"/>
          </p:nvPr>
        </p:nvSpPr>
        <p:spPr>
          <a:prstGeom prst="rect">
            <a:avLst/>
          </a:prstGeom>
        </p:spPr>
        <p:txBody>
          <a:bodyPr/>
          <a:lstStyle/>
          <a:p>
            <a:r>
              <a:rPr dirty="0"/>
              <a:t>Fred</a:t>
            </a:r>
          </a:p>
          <a:p>
            <a:r>
              <a:rPr dirty="0"/>
              <a:t>GET </a:t>
            </a:r>
            <a:r>
              <a:rPr u="sng" dirty="0">
                <a:hlinkClick r:id="rId2"/>
              </a:rPr>
              <a:t>https://fhir-open.sandboxcerner.com/dstu2/0b8a0111-e8e6-4c26-a91c-5069cbc6b1ca/Device?patient=4478007&amp;_format=json</a:t>
            </a:r>
            <a:r>
              <a:rPr dirty="0"/>
              <a:t> </a:t>
            </a:r>
          </a:p>
          <a:p>
            <a:pPr lvl="1"/>
            <a:r>
              <a:rPr dirty="0"/>
              <a:t>and possibly Google (Medtronic </a:t>
            </a:r>
            <a:r>
              <a:rPr dirty="0" err="1"/>
              <a:t>Advisa</a:t>
            </a:r>
            <a:r>
              <a:rPr dirty="0"/>
              <a:t> MRI </a:t>
            </a:r>
            <a:r>
              <a:rPr dirty="0" err="1"/>
              <a:t>SureScan</a:t>
            </a:r>
            <a:r>
              <a:rPr dirty="0"/>
              <a:t>)</a:t>
            </a:r>
          </a:p>
          <a:p>
            <a:r>
              <a:rPr dirty="0"/>
              <a:t>GET </a:t>
            </a:r>
            <a:r>
              <a:rPr u="sng" dirty="0">
                <a:hlinkClick r:id="rId3"/>
              </a:rPr>
              <a:t>https://fhir-open.sandboxcerner.com/dstu2/0b8a0111-e8e6-4c26-a91c-5069cbc6b1ca/Device?patient=1316024&amp;_format=json</a:t>
            </a:r>
          </a:p>
        </p:txBody>
      </p:sp>
    </p:spTree>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243" name="Shape 243"/>
          <p:cNvSpPr/>
          <p:nvPr/>
        </p:nvSpPr>
        <p:spPr>
          <a:xfrm>
            <a:off x="9020894" y="6197599"/>
            <a:ext cx="6596212"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rPr dirty="0"/>
              <a:t>Data Types</a:t>
            </a:r>
          </a:p>
        </p:txBody>
      </p:sp>
      <p:sp>
        <p:nvSpPr>
          <p:cNvPr id="244" name="Shape 244"/>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dirty="0"/>
          </a:p>
        </p:txBody>
      </p:sp>
    </p:spTree>
  </p:cSld>
  <p:clrMapOvr>
    <a:masterClrMapping/>
  </p:clrMapOvr>
  <p:transition spd="slow"/>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1" name="Shape 591"/>
          <p:cNvSpPr>
            <a:spLocks noGrp="1"/>
          </p:cNvSpPr>
          <p:nvPr>
            <p:ph type="title"/>
          </p:nvPr>
        </p:nvSpPr>
        <p:spPr>
          <a:prstGeom prst="rect">
            <a:avLst/>
          </a:prstGeom>
        </p:spPr>
        <p:txBody>
          <a:bodyPr/>
          <a:lstStyle/>
          <a:p>
            <a:r>
              <a:rPr dirty="0"/>
              <a:t>Exercise 1</a:t>
            </a:r>
            <a:r>
              <a:rPr lang="en-US" dirty="0"/>
              <a:t>4</a:t>
            </a:r>
            <a:endParaRPr dirty="0"/>
          </a:p>
        </p:txBody>
      </p:sp>
    </p:spTree>
  </p:cSld>
  <p:clrMapOvr>
    <a:masterClrMapping/>
  </p:clrMapOvr>
  <p:transition spd="slow"/>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 name="Shape 593"/>
          <p:cNvSpPr>
            <a:spLocks noGrp="1"/>
          </p:cNvSpPr>
          <p:nvPr>
            <p:ph type="title"/>
          </p:nvPr>
        </p:nvSpPr>
        <p:spPr>
          <a:prstGeom prst="rect">
            <a:avLst/>
          </a:prstGeom>
        </p:spPr>
        <p:txBody>
          <a:bodyPr/>
          <a:lstStyle/>
          <a:p>
            <a:r>
              <a:rPr dirty="0"/>
              <a:t>Exercise 1</a:t>
            </a:r>
            <a:r>
              <a:rPr lang="en-US" dirty="0"/>
              <a:t>4</a:t>
            </a:r>
            <a:endParaRPr dirty="0"/>
          </a:p>
        </p:txBody>
      </p:sp>
      <p:sp>
        <p:nvSpPr>
          <p:cNvPr id="594" name="Shape 594"/>
          <p:cNvSpPr>
            <a:spLocks noGrp="1"/>
          </p:cNvSpPr>
          <p:nvPr>
            <p:ph type="body" idx="1"/>
          </p:nvPr>
        </p:nvSpPr>
        <p:spPr>
          <a:prstGeom prst="rect">
            <a:avLst/>
          </a:prstGeom>
        </p:spPr>
        <p:txBody>
          <a:bodyPr/>
          <a:lstStyle/>
          <a:p>
            <a:r>
              <a:rPr dirty="0"/>
              <a:t>Who is patient Tim Peter’s</a:t>
            </a:r>
            <a:r>
              <a:rPr lang="en-US" dirty="0"/>
              <a:t> (id = 1316024)</a:t>
            </a:r>
            <a:r>
              <a:rPr dirty="0"/>
              <a:t> son?</a:t>
            </a:r>
            <a:endParaRPr lang="en-US" dirty="0"/>
          </a:p>
        </p:txBody>
      </p:sp>
    </p:spTree>
  </p:cSld>
  <p:clrMapOvr>
    <a:masterClrMapping/>
  </p:clrMapOvr>
  <p:transition spd="slow"/>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6" name="Shape 596"/>
          <p:cNvSpPr>
            <a:spLocks noGrp="1"/>
          </p:cNvSpPr>
          <p:nvPr>
            <p:ph type="title"/>
          </p:nvPr>
        </p:nvSpPr>
        <p:spPr>
          <a:prstGeom prst="rect">
            <a:avLst/>
          </a:prstGeom>
        </p:spPr>
        <p:txBody>
          <a:bodyPr/>
          <a:lstStyle/>
          <a:p>
            <a:r>
              <a:rPr dirty="0"/>
              <a:t>Exercise 1</a:t>
            </a:r>
            <a:r>
              <a:rPr lang="en-US" dirty="0"/>
              <a:t>4</a:t>
            </a:r>
            <a:r>
              <a:rPr dirty="0"/>
              <a:t>: Answer</a:t>
            </a:r>
          </a:p>
        </p:txBody>
      </p:sp>
      <p:sp>
        <p:nvSpPr>
          <p:cNvPr id="597" name="Shape 597"/>
          <p:cNvSpPr>
            <a:spLocks noGrp="1"/>
          </p:cNvSpPr>
          <p:nvPr>
            <p:ph type="body" idx="1"/>
          </p:nvPr>
        </p:nvSpPr>
        <p:spPr>
          <a:prstGeom prst="rect">
            <a:avLst/>
          </a:prstGeom>
        </p:spPr>
        <p:txBody>
          <a:bodyPr/>
          <a:lstStyle/>
          <a:p>
            <a:r>
              <a:rPr dirty="0"/>
              <a:t>Answer: Cooper, Timothy</a:t>
            </a:r>
          </a:p>
          <a:p>
            <a:r>
              <a:rPr dirty="0"/>
              <a:t>GET </a:t>
            </a:r>
            <a:r>
              <a:rPr u="sng" dirty="0">
                <a:hlinkClick r:id="rId2"/>
              </a:rPr>
              <a:t>https://fhir-open.sandboxcerner.com/dstu2/0b8a0111-e8e6-4c26-a91c-5069cbc6b1ca/RelatedPerson?patient=1316024&amp;_format=json</a:t>
            </a:r>
          </a:p>
        </p:txBody>
      </p:sp>
    </p:spTree>
  </p:cSld>
  <p:clrMapOvr>
    <a:masterClrMapping/>
  </p:clrMapOvr>
  <p:transition spd="slow"/>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9" name="pasted-image.png"/>
          <p:cNvPicPr>
            <a:picLocks noChangeAspect="1"/>
          </p:cNvPicPr>
          <p:nvPr/>
        </p:nvPicPr>
        <p:blipFill>
          <a:blip r:embed="rId2">
            <a:extLst/>
          </a:blip>
          <a:stretch>
            <a:fillRect/>
          </a:stretch>
        </p:blipFill>
        <p:spPr>
          <a:xfrm>
            <a:off x="5826903" y="762325"/>
            <a:ext cx="12730194" cy="12191350"/>
          </a:xfrm>
          <a:prstGeom prst="rect">
            <a:avLst/>
          </a:prstGeom>
          <a:ln w="12700">
            <a:miter lim="400000"/>
          </a:ln>
        </p:spPr>
      </p:pic>
    </p:spTree>
  </p:cSld>
  <p:clrMapOvr>
    <a:masterClrMapping/>
  </p:clrMapOvr>
  <p:transition spd="slow"/>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1" name="Shape 601"/>
          <p:cNvSpPr>
            <a:spLocks noGrp="1"/>
          </p:cNvSpPr>
          <p:nvPr>
            <p:ph type="title"/>
          </p:nvPr>
        </p:nvSpPr>
        <p:spPr>
          <a:prstGeom prst="rect">
            <a:avLst/>
          </a:prstGeom>
        </p:spPr>
        <p:txBody>
          <a:bodyPr/>
          <a:lstStyle/>
          <a:p>
            <a:r>
              <a:rPr dirty="0"/>
              <a:t>Exercise 1</a:t>
            </a:r>
            <a:r>
              <a:rPr lang="en-US" dirty="0"/>
              <a:t>5</a:t>
            </a:r>
            <a:endParaRPr dirty="0"/>
          </a:p>
        </p:txBody>
      </p:sp>
    </p:spTree>
  </p:cSld>
  <p:clrMapOvr>
    <a:masterClrMapping/>
  </p:clrMapOvr>
  <p:transition spd="slow"/>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3" name="Shape 603"/>
          <p:cNvSpPr>
            <a:spLocks noGrp="1"/>
          </p:cNvSpPr>
          <p:nvPr>
            <p:ph type="title"/>
          </p:nvPr>
        </p:nvSpPr>
        <p:spPr>
          <a:prstGeom prst="rect">
            <a:avLst/>
          </a:prstGeom>
        </p:spPr>
        <p:txBody>
          <a:bodyPr/>
          <a:lstStyle/>
          <a:p>
            <a:r>
              <a:rPr dirty="0"/>
              <a:t>Exercise 1</a:t>
            </a:r>
            <a:r>
              <a:rPr lang="en-US" dirty="0"/>
              <a:t>5</a:t>
            </a:r>
            <a:endParaRPr dirty="0"/>
          </a:p>
        </p:txBody>
      </p:sp>
      <p:sp>
        <p:nvSpPr>
          <p:cNvPr id="604" name="Shape 604"/>
          <p:cNvSpPr>
            <a:spLocks noGrp="1"/>
          </p:cNvSpPr>
          <p:nvPr>
            <p:ph type="body" idx="1"/>
          </p:nvPr>
        </p:nvSpPr>
        <p:spPr>
          <a:prstGeom prst="rect">
            <a:avLst/>
          </a:prstGeom>
        </p:spPr>
        <p:txBody>
          <a:bodyPr/>
          <a:lstStyle/>
          <a:p>
            <a:r>
              <a:rPr dirty="0"/>
              <a:t>What happens when you query </a:t>
            </a:r>
            <a:r>
              <a:rPr dirty="0" err="1"/>
              <a:t>MedicationStatement</a:t>
            </a:r>
            <a:r>
              <a:rPr dirty="0"/>
              <a:t> for Joe Smart</a:t>
            </a:r>
            <a:r>
              <a:rPr lang="en-US" dirty="0"/>
              <a:t> (id = 4342010)</a:t>
            </a:r>
            <a:r>
              <a:rPr dirty="0"/>
              <a:t> and filter by a status of draft? Why?</a:t>
            </a:r>
            <a:endParaRPr lang="en-US" dirty="0"/>
          </a:p>
        </p:txBody>
      </p:sp>
    </p:spTree>
  </p:cSld>
  <p:clrMapOvr>
    <a:masterClrMapping/>
  </p:clrMapOvr>
  <p:transition spd="slow"/>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6" name="Shape 606"/>
          <p:cNvSpPr>
            <a:spLocks noGrp="1"/>
          </p:cNvSpPr>
          <p:nvPr>
            <p:ph type="title"/>
          </p:nvPr>
        </p:nvSpPr>
        <p:spPr>
          <a:prstGeom prst="rect">
            <a:avLst/>
          </a:prstGeom>
        </p:spPr>
        <p:txBody>
          <a:bodyPr/>
          <a:lstStyle/>
          <a:p>
            <a:r>
              <a:rPr dirty="0"/>
              <a:t>Exercise 1</a:t>
            </a:r>
            <a:r>
              <a:rPr lang="en-US" dirty="0"/>
              <a:t>5</a:t>
            </a:r>
            <a:r>
              <a:rPr dirty="0"/>
              <a:t>: Answer</a:t>
            </a:r>
          </a:p>
        </p:txBody>
      </p:sp>
      <p:sp>
        <p:nvSpPr>
          <p:cNvPr id="607" name="Shape 607"/>
          <p:cNvSpPr>
            <a:spLocks noGrp="1"/>
          </p:cNvSpPr>
          <p:nvPr>
            <p:ph type="body" idx="1"/>
          </p:nvPr>
        </p:nvSpPr>
        <p:spPr>
          <a:prstGeom prst="rect">
            <a:avLst/>
          </a:prstGeom>
        </p:spPr>
        <p:txBody>
          <a:bodyPr/>
          <a:lstStyle/>
          <a:p>
            <a:r>
              <a:rPr dirty="0"/>
              <a:t>Answer: An error (400), because draft isn’t in the value set</a:t>
            </a:r>
          </a:p>
          <a:p>
            <a:r>
              <a:rPr dirty="0"/>
              <a:t>GET </a:t>
            </a:r>
            <a:r>
              <a:rPr u="sng" dirty="0">
                <a:hlinkClick r:id="rId2"/>
              </a:rPr>
              <a:t>https://fhir-open.sandboxcerner.com/dstu2/0b8a0111-e8e6-4c26-a91c-5069cbc6b1ca/MedicationStatement?patient=4342010&amp;status=draft&amp;_format=json</a:t>
            </a:r>
          </a:p>
          <a:p>
            <a:r>
              <a:rPr lang="en-US" u="sng" dirty="0">
                <a:hlinkClick r:id="rId3"/>
              </a:rPr>
              <a:t>https://fhir.cerner.com/millennium/dstu2/medications/medication-statement/#terminology-bindings</a:t>
            </a:r>
            <a:endParaRPr u="sng" dirty="0">
              <a:hlinkClick r:id="rId4"/>
            </a:endParaRPr>
          </a:p>
        </p:txBody>
      </p:sp>
    </p:spTree>
  </p:cSld>
  <p:clrMapOvr>
    <a:masterClrMapping/>
  </p:clrMapOvr>
  <p:transition spd="slow"/>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9" name="pasted-image.png"/>
          <p:cNvPicPr>
            <a:picLocks noChangeAspect="1"/>
          </p:cNvPicPr>
          <p:nvPr/>
        </p:nvPicPr>
        <p:blipFill>
          <a:blip r:embed="rId2">
            <a:extLst/>
          </a:blip>
          <a:stretch>
            <a:fillRect/>
          </a:stretch>
        </p:blipFill>
        <p:spPr>
          <a:xfrm>
            <a:off x="1295400" y="4102100"/>
            <a:ext cx="21793200" cy="5511800"/>
          </a:xfrm>
          <a:prstGeom prst="rect">
            <a:avLst/>
          </a:prstGeom>
          <a:ln w="12700">
            <a:miter lim="400000"/>
          </a:ln>
        </p:spPr>
      </p:pic>
      <p:sp>
        <p:nvSpPr>
          <p:cNvPr id="610" name="Shape 610"/>
          <p:cNvSpPr/>
          <p:nvPr/>
        </p:nvSpPr>
        <p:spPr>
          <a:xfrm>
            <a:off x="269251" y="12661368"/>
            <a:ext cx="19135091" cy="8636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u="sng">
                <a:hlinkClick r:id="rId3"/>
              </a:defRPr>
            </a:lvl1pPr>
          </a:lstStyle>
          <a:p>
            <a:pPr>
              <a:defRPr u="none"/>
            </a:pPr>
            <a:r>
              <a:rPr u="sng">
                <a:hlinkClick r:id="rId3"/>
              </a:rPr>
              <a:t>http://hl7.org/fhir/DSTU2/valueset-medication-statement-status.html</a:t>
            </a:r>
          </a:p>
        </p:txBody>
      </p:sp>
    </p:spTree>
  </p:cSld>
  <p:clrMapOvr>
    <a:masterClrMapping/>
  </p:clrMapOvr>
  <p:transition spd="slow"/>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2" name="pasted-image.png"/>
          <p:cNvPicPr>
            <a:picLocks noChangeAspect="1"/>
          </p:cNvPicPr>
          <p:nvPr/>
        </p:nvPicPr>
        <p:blipFill>
          <a:blip r:embed="rId2">
            <a:extLst/>
          </a:blip>
          <a:stretch>
            <a:fillRect/>
          </a:stretch>
        </p:blipFill>
        <p:spPr>
          <a:xfrm>
            <a:off x="170347" y="298572"/>
            <a:ext cx="24384001" cy="5428892"/>
          </a:xfrm>
          <a:prstGeom prst="rect">
            <a:avLst/>
          </a:prstGeom>
          <a:ln w="12700">
            <a:miter lim="400000"/>
          </a:ln>
        </p:spPr>
      </p:pic>
      <p:pic>
        <p:nvPicPr>
          <p:cNvPr id="613" name="pasted-image.png"/>
          <p:cNvPicPr>
            <a:picLocks noChangeAspect="1"/>
          </p:cNvPicPr>
          <p:nvPr/>
        </p:nvPicPr>
        <p:blipFill>
          <a:blip r:embed="rId3">
            <a:extLst/>
          </a:blip>
          <a:stretch>
            <a:fillRect/>
          </a:stretch>
        </p:blipFill>
        <p:spPr>
          <a:xfrm>
            <a:off x="6464300" y="215900"/>
            <a:ext cx="11455400" cy="13284200"/>
          </a:xfrm>
          <a:prstGeom prst="rect">
            <a:avLst/>
          </a:prstGeom>
          <a:ln w="12700">
            <a:miter lim="400000"/>
          </a:ln>
        </p:spPr>
      </p:pic>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6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6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2" grpId="0" animBg="1" advAuto="0"/>
      <p:bldP spid="613" grpId="0"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Shape 246"/>
          <p:cNvSpPr>
            <a:spLocks noGrp="1"/>
          </p:cNvSpPr>
          <p:nvPr>
            <p:ph type="title"/>
          </p:nvPr>
        </p:nvSpPr>
        <p:spPr>
          <a:xfrm>
            <a:off x="812800" y="317500"/>
            <a:ext cx="23114000" cy="2006600"/>
          </a:xfrm>
          <a:prstGeom prst="rect">
            <a:avLst/>
          </a:prstGeom>
        </p:spPr>
        <p:txBody>
          <a:bodyPr/>
          <a:lstStyle/>
          <a:p>
            <a:r>
              <a:rPr dirty="0"/>
              <a:t>Primitive Types</a:t>
            </a:r>
          </a:p>
        </p:txBody>
      </p:sp>
      <p:pic>
        <p:nvPicPr>
          <p:cNvPr id="247" name="pasted-image.png"/>
          <p:cNvPicPr>
            <a:picLocks noChangeAspect="1"/>
          </p:cNvPicPr>
          <p:nvPr/>
        </p:nvPicPr>
        <p:blipFill>
          <a:blip r:embed="rId2">
            <a:extLst/>
          </a:blip>
          <a:stretch>
            <a:fillRect/>
          </a:stretch>
        </p:blipFill>
        <p:spPr>
          <a:xfrm>
            <a:off x="2857500" y="3098800"/>
            <a:ext cx="18669000" cy="7518400"/>
          </a:xfrm>
          <a:prstGeom prst="rect">
            <a:avLst/>
          </a:prstGeom>
          <a:ln w="12700">
            <a:miter lim="400000"/>
          </a:ln>
        </p:spPr>
      </p:pic>
      <p:sp>
        <p:nvSpPr>
          <p:cNvPr id="248" name="Shape 248"/>
          <p:cNvSpPr/>
          <p:nvPr/>
        </p:nvSpPr>
        <p:spPr>
          <a:xfrm>
            <a:off x="-1447483" y="12738100"/>
            <a:ext cx="13736201" cy="635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defRPr sz="3500" u="sng">
                <a:hlinkClick r:id="rId3"/>
              </a:defRPr>
            </a:lvl1pPr>
          </a:lstStyle>
          <a:p>
            <a:pPr>
              <a:defRPr u="none"/>
            </a:pPr>
            <a:r>
              <a:rPr u="sng" dirty="0">
                <a:hlinkClick r:id="rId3"/>
              </a:rPr>
              <a:t>http://hl7.org/fhir/dstu2/datatypes.html#primitive</a:t>
            </a:r>
          </a:p>
        </p:txBody>
      </p:sp>
    </p:spTree>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Shape 250"/>
          <p:cNvSpPr>
            <a:spLocks noGrp="1"/>
          </p:cNvSpPr>
          <p:nvPr>
            <p:ph type="title"/>
          </p:nvPr>
        </p:nvSpPr>
        <p:spPr>
          <a:prstGeom prst="rect">
            <a:avLst/>
          </a:prstGeom>
        </p:spPr>
        <p:txBody>
          <a:bodyPr/>
          <a:lstStyle/>
          <a:p>
            <a:r>
              <a:rPr dirty="0"/>
              <a:t>Surprises</a:t>
            </a:r>
          </a:p>
        </p:txBody>
      </p:sp>
      <p:sp>
        <p:nvSpPr>
          <p:cNvPr id="251" name="Shape 251"/>
          <p:cNvSpPr>
            <a:spLocks noGrp="1"/>
          </p:cNvSpPr>
          <p:nvPr>
            <p:ph type="body" idx="1"/>
          </p:nvPr>
        </p:nvSpPr>
        <p:spPr>
          <a:prstGeom prst="rect">
            <a:avLst/>
          </a:prstGeom>
        </p:spPr>
        <p:txBody>
          <a:bodyPr/>
          <a:lstStyle/>
          <a:p>
            <a:r>
              <a:rPr dirty="0"/>
              <a:t>Decimal: 1.01, 1.010</a:t>
            </a:r>
          </a:p>
          <a:p>
            <a:r>
              <a:rPr dirty="0"/>
              <a:t>Instant vs </a:t>
            </a:r>
            <a:r>
              <a:rPr dirty="0" err="1"/>
              <a:t>DateTime</a:t>
            </a:r>
            <a:endParaRPr dirty="0"/>
          </a:p>
          <a:p>
            <a:r>
              <a:rPr dirty="0" err="1"/>
              <a:t>DateTime</a:t>
            </a:r>
            <a:r>
              <a:rPr dirty="0"/>
              <a:t> vs Date vs Time</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51">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25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251">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25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1" grpId="0" build="p" bldLvl="5"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Shape 255"/>
          <p:cNvSpPr>
            <a:spLocks noGrp="1"/>
          </p:cNvSpPr>
          <p:nvPr>
            <p:ph type="title"/>
          </p:nvPr>
        </p:nvSpPr>
        <p:spPr>
          <a:xfrm>
            <a:off x="635000" y="228600"/>
            <a:ext cx="23114000" cy="2006600"/>
          </a:xfrm>
          <a:prstGeom prst="rect">
            <a:avLst/>
          </a:prstGeom>
        </p:spPr>
        <p:txBody>
          <a:bodyPr/>
          <a:lstStyle/>
          <a:p>
            <a:r>
              <a:t>Complex Types</a:t>
            </a:r>
          </a:p>
        </p:txBody>
      </p:sp>
      <p:pic>
        <p:nvPicPr>
          <p:cNvPr id="256" name="pasted-image.png"/>
          <p:cNvPicPr>
            <a:picLocks noChangeAspect="1"/>
          </p:cNvPicPr>
          <p:nvPr/>
        </p:nvPicPr>
        <p:blipFill>
          <a:blip r:embed="rId2">
            <a:extLst/>
          </a:blip>
          <a:stretch>
            <a:fillRect/>
          </a:stretch>
        </p:blipFill>
        <p:spPr>
          <a:xfrm>
            <a:off x="6548857" y="2209800"/>
            <a:ext cx="11286287" cy="10695802"/>
          </a:xfrm>
          <a:prstGeom prst="rect">
            <a:avLst/>
          </a:prstGeom>
          <a:ln w="12700">
            <a:miter lim="400000"/>
          </a:ln>
        </p:spPr>
      </p:pic>
      <p:sp>
        <p:nvSpPr>
          <p:cNvPr id="257" name="Shape 257"/>
          <p:cNvSpPr/>
          <p:nvPr/>
        </p:nvSpPr>
        <p:spPr>
          <a:xfrm>
            <a:off x="394589" y="12915900"/>
            <a:ext cx="9624823" cy="635000"/>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u="sng">
                <a:hlinkClick r:id="rId3"/>
              </a:rPr>
              <a:t>http://hl7.org/fhir/dstu2/datatypes.html#complex</a:t>
            </a:r>
          </a:p>
        </p:txBody>
      </p:sp>
    </p:spTree>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p:cNvSpPr>
          <p:nvPr>
            <p:ph type="title"/>
          </p:nvPr>
        </p:nvSpPr>
        <p:spPr>
          <a:xfrm>
            <a:off x="635000" y="274380"/>
            <a:ext cx="23114000" cy="2006601"/>
          </a:xfrm>
          <a:prstGeom prst="rect">
            <a:avLst/>
          </a:prstGeom>
        </p:spPr>
        <p:txBody>
          <a:bodyPr/>
          <a:lstStyle/>
          <a:p>
            <a:r>
              <a:t>Code Systems</a:t>
            </a:r>
          </a:p>
        </p:txBody>
      </p:sp>
      <p:sp>
        <p:nvSpPr>
          <p:cNvPr id="260" name="Shape 260"/>
          <p:cNvSpPr/>
          <p:nvPr/>
        </p:nvSpPr>
        <p:spPr>
          <a:xfrm>
            <a:off x="158758" y="12673003"/>
            <a:ext cx="10341357"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u="sng">
                <a:hlinkClick r:id="rId3"/>
              </a:rPr>
              <a:t>http://hl7.org/fhir/dstu2/datatypes.html#codesystem</a:t>
            </a:r>
          </a:p>
        </p:txBody>
      </p:sp>
      <p:pic>
        <p:nvPicPr>
          <p:cNvPr id="261" name="pasted-image.png"/>
          <p:cNvPicPr>
            <a:picLocks noChangeAspect="1"/>
          </p:cNvPicPr>
          <p:nvPr/>
        </p:nvPicPr>
        <p:blipFill>
          <a:blip r:embed="rId4">
            <a:extLst/>
          </a:blip>
          <a:stretch>
            <a:fillRect/>
          </a:stretch>
        </p:blipFill>
        <p:spPr>
          <a:xfrm>
            <a:off x="-251880" y="3949475"/>
            <a:ext cx="24887760" cy="7055034"/>
          </a:xfrm>
          <a:prstGeom prst="rect">
            <a:avLst/>
          </a:prstGeom>
          <a:ln w="12700">
            <a:miter lim="400000"/>
          </a:ln>
        </p:spPr>
      </p:pic>
    </p:spTree>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Shape 265"/>
          <p:cNvSpPr>
            <a:spLocks noGrp="1"/>
          </p:cNvSpPr>
          <p:nvPr>
            <p:ph type="title"/>
          </p:nvPr>
        </p:nvSpPr>
        <p:spPr>
          <a:prstGeom prst="rect">
            <a:avLst/>
          </a:prstGeom>
        </p:spPr>
        <p:txBody>
          <a:bodyPr/>
          <a:lstStyle/>
          <a:p>
            <a:r>
              <a:t>Formats</a:t>
            </a:r>
          </a:p>
        </p:txBody>
      </p:sp>
      <p:sp>
        <p:nvSpPr>
          <p:cNvPr id="266" name="Shape 266"/>
          <p:cNvSpPr>
            <a:spLocks noGrp="1"/>
          </p:cNvSpPr>
          <p:nvPr>
            <p:ph type="body" idx="1"/>
          </p:nvPr>
        </p:nvSpPr>
        <p:spPr>
          <a:prstGeom prst="rect">
            <a:avLst/>
          </a:prstGeom>
        </p:spPr>
        <p:txBody>
          <a:bodyPr/>
          <a:lstStyle/>
          <a:p>
            <a:r>
              <a:t>JSON and/or XML</a:t>
            </a:r>
          </a:p>
          <a:p>
            <a:r>
              <a:t>Via Accept or Content-Type headers</a:t>
            </a:r>
          </a:p>
          <a:p>
            <a:r>
              <a:t>Via _format parameter</a:t>
            </a:r>
          </a:p>
        </p:txBody>
      </p:sp>
      <p:sp>
        <p:nvSpPr>
          <p:cNvPr id="267" name="Shape 267"/>
          <p:cNvSpPr/>
          <p:nvPr/>
        </p:nvSpPr>
        <p:spPr>
          <a:xfrm>
            <a:off x="180428" y="12867685"/>
            <a:ext cx="8809165"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gn="l">
              <a:spcBef>
                <a:spcPts val="5900"/>
              </a:spcBef>
              <a:defRPr sz="3500" u="sng">
                <a:hlinkClick r:id="rId2"/>
              </a:defRPr>
            </a:lvl1pPr>
          </a:lstStyle>
          <a:p>
            <a:pPr>
              <a:defRPr u="none"/>
            </a:pPr>
            <a:r>
              <a:rPr u="sng">
                <a:hlinkClick r:id="rId2"/>
              </a:rPr>
              <a:t>http://hl7.org/fhir/dstu2/http.html#mime-type</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66">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26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266">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26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 grpId="0" build="p" bldLvl="5"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269" name="Shape 269"/>
          <p:cNvSpPr/>
          <p:nvPr/>
        </p:nvSpPr>
        <p:spPr>
          <a:xfrm>
            <a:off x="9112023" y="6197599"/>
            <a:ext cx="6413954"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Resources</a:t>
            </a:r>
          </a:p>
        </p:txBody>
      </p:sp>
      <p:sp>
        <p:nvSpPr>
          <p:cNvPr id="270" name="Shape 270"/>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 name="Shape 272"/>
          <p:cNvSpPr>
            <a:spLocks noGrp="1"/>
          </p:cNvSpPr>
          <p:nvPr>
            <p:ph type="title"/>
          </p:nvPr>
        </p:nvSpPr>
        <p:spPr>
          <a:prstGeom prst="rect">
            <a:avLst/>
          </a:prstGeom>
        </p:spPr>
        <p:txBody>
          <a:bodyPr/>
          <a:lstStyle/>
          <a:p>
            <a:r>
              <a:t>Resources</a:t>
            </a:r>
          </a:p>
        </p:txBody>
      </p:sp>
      <p:sp>
        <p:nvSpPr>
          <p:cNvPr id="273" name="Shape 273"/>
          <p:cNvSpPr>
            <a:spLocks noGrp="1"/>
          </p:cNvSpPr>
          <p:nvPr>
            <p:ph type="body" idx="1"/>
          </p:nvPr>
        </p:nvSpPr>
        <p:spPr>
          <a:prstGeom prst="rect">
            <a:avLst/>
          </a:prstGeom>
        </p:spPr>
        <p:txBody>
          <a:bodyPr/>
          <a:lstStyle/>
          <a:p>
            <a:r>
              <a:t>Patient, Condition, MedicationOrder…</a:t>
            </a:r>
          </a:p>
          <a:p>
            <a:r>
              <a:t>All resources have metadata</a:t>
            </a:r>
          </a:p>
          <a:p>
            <a:r>
              <a:t>All resources have narrative</a:t>
            </a:r>
          </a:p>
          <a:p>
            <a:r>
              <a:t>Structured data items</a:t>
            </a:r>
          </a:p>
          <a:p>
            <a:r>
              <a:t>[base]/[Resource] (case sensitive)</a:t>
            </a:r>
          </a:p>
          <a:p>
            <a:pPr lvl="1"/>
            <a:r>
              <a:t>[base]/Patient</a:t>
            </a:r>
          </a:p>
        </p:txBody>
      </p:sp>
      <p:sp>
        <p:nvSpPr>
          <p:cNvPr id="274" name="Shape 274"/>
          <p:cNvSpPr/>
          <p:nvPr/>
        </p:nvSpPr>
        <p:spPr>
          <a:xfrm>
            <a:off x="322057" y="12746009"/>
            <a:ext cx="7435216"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u="sng">
                <a:hlinkClick r:id="rId2"/>
              </a:rPr>
              <a:t>http://hl7.org/fhir/dstu2/resource.html</a:t>
            </a:r>
          </a:p>
        </p:txBody>
      </p:sp>
    </p:spTree>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 name="pasted-image.png"/>
          <p:cNvPicPr>
            <a:picLocks noChangeAspect="1"/>
          </p:cNvPicPr>
          <p:nvPr/>
        </p:nvPicPr>
        <p:blipFill>
          <a:blip r:embed="rId3">
            <a:extLst/>
          </a:blip>
          <a:stretch>
            <a:fillRect/>
          </a:stretch>
        </p:blipFill>
        <p:spPr>
          <a:xfrm>
            <a:off x="4149012" y="0"/>
            <a:ext cx="15122261" cy="12894270"/>
          </a:xfrm>
          <a:prstGeom prst="rect">
            <a:avLst/>
          </a:prstGeom>
          <a:ln w="12700">
            <a:miter lim="400000"/>
          </a:ln>
        </p:spPr>
      </p:pic>
      <p:sp>
        <p:nvSpPr>
          <p:cNvPr id="277" name="Shape 277"/>
          <p:cNvSpPr/>
          <p:nvPr/>
        </p:nvSpPr>
        <p:spPr>
          <a:xfrm>
            <a:off x="220815" y="12916355"/>
            <a:ext cx="7978395"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4"/>
              </a:defRPr>
            </a:lvl1pPr>
          </a:lstStyle>
          <a:p>
            <a:pPr>
              <a:defRPr u="none"/>
            </a:pPr>
            <a:r>
              <a:rPr u="sng">
                <a:hlinkClick r:id="rId4"/>
              </a:rPr>
              <a:t>http://hl7.org/fhir/dstu2/resourcelist.html</a:t>
            </a:r>
          </a:p>
        </p:txBody>
      </p:sp>
    </p:spTree>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Shape 162"/>
          <p:cNvSpPr>
            <a:spLocks noGrp="1"/>
          </p:cNvSpPr>
          <p:nvPr>
            <p:ph type="title"/>
          </p:nvPr>
        </p:nvSpPr>
        <p:spPr>
          <a:prstGeom prst="rect">
            <a:avLst/>
          </a:prstGeom>
        </p:spPr>
        <p:txBody>
          <a:bodyPr/>
          <a:lstStyle/>
          <a:p>
            <a:r>
              <a:rPr dirty="0"/>
              <a:t>FHIR Deep Dive</a:t>
            </a:r>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Shape 281"/>
          <p:cNvSpPr>
            <a:spLocks noGrp="1"/>
          </p:cNvSpPr>
          <p:nvPr>
            <p:ph type="title"/>
          </p:nvPr>
        </p:nvSpPr>
        <p:spPr>
          <a:prstGeom prst="rect">
            <a:avLst/>
          </a:prstGeom>
        </p:spPr>
        <p:txBody>
          <a:bodyPr/>
          <a:lstStyle/>
          <a:p>
            <a:r>
              <a:t>Maturity Levels</a:t>
            </a:r>
          </a:p>
        </p:txBody>
      </p:sp>
      <p:sp>
        <p:nvSpPr>
          <p:cNvPr id="282" name="Shape 282"/>
          <p:cNvSpPr>
            <a:spLocks noGrp="1"/>
          </p:cNvSpPr>
          <p:nvPr>
            <p:ph type="body" idx="1"/>
          </p:nvPr>
        </p:nvSpPr>
        <p:spPr>
          <a:prstGeom prst="rect">
            <a:avLst/>
          </a:prstGeom>
        </p:spPr>
        <p:txBody>
          <a:bodyPr/>
          <a:lstStyle/>
          <a:p>
            <a:r>
              <a:t>Risk for change</a:t>
            </a:r>
          </a:p>
          <a:p>
            <a:r>
              <a:t>Lower number, highest risk</a:t>
            </a:r>
          </a:p>
          <a:p>
            <a:r>
              <a:t>0-5</a:t>
            </a:r>
          </a:p>
        </p:txBody>
      </p:sp>
      <p:sp>
        <p:nvSpPr>
          <p:cNvPr id="283" name="Shape 283"/>
          <p:cNvSpPr/>
          <p:nvPr/>
        </p:nvSpPr>
        <p:spPr>
          <a:xfrm>
            <a:off x="235566" y="12892020"/>
            <a:ext cx="9263000"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u="sng">
                <a:hlinkClick r:id="rId3"/>
              </a:rPr>
              <a:t>http://hl7.org/fhir/dstu2/resource.html#maturity</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82">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282">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282">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28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2" grpId="0" build="p" bldLvl="5"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287" name="Shape 287"/>
          <p:cNvSpPr/>
          <p:nvPr/>
        </p:nvSpPr>
        <p:spPr>
          <a:xfrm>
            <a:off x="5805502" y="6197599"/>
            <a:ext cx="13026995"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Terminology Bindings</a:t>
            </a:r>
          </a:p>
        </p:txBody>
      </p:sp>
      <p:sp>
        <p:nvSpPr>
          <p:cNvPr id="288" name="Shape 288"/>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Shape 290"/>
          <p:cNvSpPr>
            <a:spLocks noGrp="1"/>
          </p:cNvSpPr>
          <p:nvPr>
            <p:ph type="title"/>
          </p:nvPr>
        </p:nvSpPr>
        <p:spPr>
          <a:xfrm>
            <a:off x="635000" y="323051"/>
            <a:ext cx="23114000" cy="2006601"/>
          </a:xfrm>
          <a:prstGeom prst="rect">
            <a:avLst/>
          </a:prstGeom>
        </p:spPr>
        <p:txBody>
          <a:bodyPr/>
          <a:lstStyle/>
          <a:p>
            <a:r>
              <a:t>Terminology Bindings</a:t>
            </a:r>
          </a:p>
        </p:txBody>
      </p:sp>
      <p:sp>
        <p:nvSpPr>
          <p:cNvPr id="291" name="Shape 291"/>
          <p:cNvSpPr/>
          <p:nvPr/>
        </p:nvSpPr>
        <p:spPr>
          <a:xfrm>
            <a:off x="117813" y="12940692"/>
            <a:ext cx="7649021"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u="sng">
                <a:hlinkClick r:id="rId2"/>
              </a:rPr>
              <a:t>http://hl7.org/fhir/dstu2/patient.html#tx</a:t>
            </a:r>
          </a:p>
        </p:txBody>
      </p:sp>
      <p:pic>
        <p:nvPicPr>
          <p:cNvPr id="292" name="pasted-image.png"/>
          <p:cNvPicPr>
            <a:picLocks noChangeAspect="1"/>
          </p:cNvPicPr>
          <p:nvPr/>
        </p:nvPicPr>
        <p:blipFill>
          <a:blip r:embed="rId3">
            <a:extLst/>
          </a:blip>
          <a:stretch>
            <a:fillRect/>
          </a:stretch>
        </p:blipFill>
        <p:spPr>
          <a:xfrm>
            <a:off x="1358900" y="3672771"/>
            <a:ext cx="21666200" cy="7924801"/>
          </a:xfrm>
          <a:prstGeom prst="rect">
            <a:avLst/>
          </a:prstGeom>
          <a:ln w="12700">
            <a:miter lim="400000"/>
          </a:ln>
        </p:spPr>
      </p:pic>
    </p:spTree>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Shape 294"/>
          <p:cNvSpPr>
            <a:spLocks noGrp="1"/>
          </p:cNvSpPr>
          <p:nvPr>
            <p:ph type="title"/>
          </p:nvPr>
        </p:nvSpPr>
        <p:spPr>
          <a:prstGeom prst="rect">
            <a:avLst/>
          </a:prstGeom>
        </p:spPr>
        <p:txBody>
          <a:bodyPr/>
          <a:lstStyle/>
          <a:p>
            <a:r>
              <a:t>Type/Binding Strength</a:t>
            </a:r>
          </a:p>
        </p:txBody>
      </p:sp>
      <p:sp>
        <p:nvSpPr>
          <p:cNvPr id="295" name="Shape 295"/>
          <p:cNvSpPr/>
          <p:nvPr/>
        </p:nvSpPr>
        <p:spPr>
          <a:xfrm>
            <a:off x="208321" y="12843350"/>
            <a:ext cx="10242233"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u="sng">
                <a:hlinkClick r:id="rId3"/>
              </a:rPr>
              <a:t>http://hl7.org/fhir/dstu2/terminologies.html#strength</a:t>
            </a:r>
          </a:p>
        </p:txBody>
      </p:sp>
      <p:pic>
        <p:nvPicPr>
          <p:cNvPr id="296" name="pasted-image.png"/>
          <p:cNvPicPr>
            <a:picLocks noChangeAspect="1"/>
          </p:cNvPicPr>
          <p:nvPr/>
        </p:nvPicPr>
        <p:blipFill>
          <a:blip r:embed="rId4">
            <a:extLst/>
          </a:blip>
          <a:stretch>
            <a:fillRect/>
          </a:stretch>
        </p:blipFill>
        <p:spPr>
          <a:xfrm>
            <a:off x="310260" y="4149135"/>
            <a:ext cx="23763480" cy="5417730"/>
          </a:xfrm>
          <a:prstGeom prst="rect">
            <a:avLst/>
          </a:prstGeom>
          <a:ln w="12700">
            <a:miter lim="400000"/>
          </a:ln>
        </p:spPr>
      </p:pic>
    </p:spTree>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p:nvPr/>
        </p:nvSpPr>
        <p:spPr>
          <a:xfrm>
            <a:off x="316882" y="12861031"/>
            <a:ext cx="17014273"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lang="en-US" u="sng" dirty="0">
                <a:hlinkClick r:id="rId4"/>
              </a:rPr>
              <a:t>https://fhir.cerner.com/millennium/dstu2/general-clinical/condition/#terminology-bindings</a:t>
            </a:r>
            <a:endParaRPr u="sng" dirty="0">
              <a:hlinkClick r:id="rId3"/>
            </a:endParaRPr>
          </a:p>
        </p:txBody>
      </p:sp>
      <p:pic>
        <p:nvPicPr>
          <p:cNvPr id="2" name="Picture 1">
            <a:extLst>
              <a:ext uri="{FF2B5EF4-FFF2-40B4-BE49-F238E27FC236}">
                <a16:creationId xmlns:a16="http://schemas.microsoft.com/office/drawing/2014/main" id="{931A7098-909C-44FF-BD14-CEA8609076EB}"/>
              </a:ext>
            </a:extLst>
          </p:cNvPr>
          <p:cNvPicPr>
            <a:picLocks noChangeAspect="1"/>
          </p:cNvPicPr>
          <p:nvPr/>
        </p:nvPicPr>
        <p:blipFill>
          <a:blip r:embed="rId5"/>
          <a:stretch>
            <a:fillRect/>
          </a:stretch>
        </p:blipFill>
        <p:spPr>
          <a:xfrm>
            <a:off x="7137927" y="213768"/>
            <a:ext cx="10108146" cy="12321723"/>
          </a:xfrm>
          <a:prstGeom prst="rect">
            <a:avLst/>
          </a:prstGeom>
        </p:spPr>
      </p:pic>
    </p:spTree>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05" name="Shape 305"/>
          <p:cNvSpPr/>
          <p:nvPr/>
        </p:nvSpPr>
        <p:spPr>
          <a:xfrm>
            <a:off x="9591129" y="6197599"/>
            <a:ext cx="5455742"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Narrative</a:t>
            </a:r>
          </a:p>
        </p:txBody>
      </p:sp>
      <p:sp>
        <p:nvSpPr>
          <p:cNvPr id="306" name="Shape 306"/>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 name="Shape 308"/>
          <p:cNvSpPr/>
          <p:nvPr/>
        </p:nvSpPr>
        <p:spPr>
          <a:xfrm>
            <a:off x="128886" y="12965027"/>
            <a:ext cx="9476360"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u="sng">
                <a:hlinkClick r:id="rId3"/>
              </a:rPr>
              <a:t>http://hl7.org/fhir/dstu2/narrative.html#Narrative</a:t>
            </a:r>
          </a:p>
        </p:txBody>
      </p:sp>
      <p:sp>
        <p:nvSpPr>
          <p:cNvPr id="309" name="Shape 309"/>
          <p:cNvSpPr/>
          <p:nvPr/>
        </p:nvSpPr>
        <p:spPr>
          <a:xfrm>
            <a:off x="546194" y="4140190"/>
            <a:ext cx="21972181" cy="543562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r>
              <a:t>“</a:t>
            </a:r>
            <a:r>
              <a:rPr i="1"/>
              <a:t>Any resource that is a domain resource (almost all types of resource) may include a </a:t>
            </a:r>
            <a:r>
              <a:rPr b="1" i="1">
                <a:latin typeface="+mj-lt"/>
                <a:ea typeface="+mj-ea"/>
                <a:cs typeface="+mj-cs"/>
                <a:sym typeface="Helvetica"/>
              </a:rPr>
              <a:t>human-readable</a:t>
            </a:r>
            <a:r>
              <a:rPr i="1"/>
              <a:t> narrative that contains a summary of the resource, and may be used to represent the content of the resource to a human. If narrative is present, it SHALL reflect all content needed for a human to </a:t>
            </a:r>
            <a:r>
              <a:rPr b="1" i="1">
                <a:latin typeface="+mj-lt"/>
                <a:ea typeface="+mj-ea"/>
                <a:cs typeface="+mj-cs"/>
                <a:sym typeface="Helvetica"/>
              </a:rPr>
              <a:t>understand the essential clinical and business information</a:t>
            </a:r>
            <a:r>
              <a:rPr i="1"/>
              <a:t> otherwise encoded within the resource. Resource definitions may define what content should be represented in the narrative to ensure clinical safety.</a:t>
            </a:r>
            <a:r>
              <a:t>”</a:t>
            </a:r>
          </a:p>
        </p:txBody>
      </p:sp>
    </p:spTree>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Shape 313"/>
          <p:cNvSpPr>
            <a:spLocks noGrp="1"/>
          </p:cNvSpPr>
          <p:nvPr>
            <p:ph type="body" idx="1"/>
          </p:nvPr>
        </p:nvSpPr>
        <p:spPr>
          <a:prstGeom prst="rect">
            <a:avLst/>
          </a:prstGeom>
        </p:spPr>
        <p:txBody>
          <a:bodyPr>
            <a:normAutofit fontScale="92500"/>
          </a:bodyPr>
          <a:lstStyle/>
          <a:p>
            <a:pPr marL="0" indent="0" defTabSz="808990">
              <a:spcBef>
                <a:spcPts val="5700"/>
              </a:spcBef>
              <a:buSzTx/>
              <a:buNone/>
              <a:defRPr sz="5096">
                <a:latin typeface="Courier"/>
                <a:ea typeface="Courier"/>
                <a:cs typeface="Courier"/>
                <a:sym typeface="Courier"/>
              </a:defRPr>
            </a:pPr>
            <a:r>
              <a:rPr dirty="0"/>
              <a:t>…”text”: {</a:t>
            </a:r>
          </a:p>
          <a:p>
            <a:pPr marL="0" indent="0" defTabSz="808990">
              <a:spcBef>
                <a:spcPts val="5700"/>
              </a:spcBef>
              <a:buSzTx/>
              <a:buNone/>
              <a:defRPr sz="5096">
                <a:latin typeface="Courier"/>
                <a:ea typeface="Courier"/>
                <a:cs typeface="Courier"/>
                <a:sym typeface="Courier"/>
              </a:defRPr>
            </a:pPr>
            <a:r>
              <a:rPr dirty="0"/>
              <a:t>    "status": "generated",</a:t>
            </a:r>
          </a:p>
          <a:p>
            <a:pPr marL="0" indent="0" defTabSz="808990">
              <a:spcBef>
                <a:spcPts val="5700"/>
              </a:spcBef>
              <a:buSzTx/>
              <a:buNone/>
              <a:defRPr sz="5096">
                <a:latin typeface="Courier"/>
                <a:ea typeface="Courier"/>
                <a:cs typeface="Courier"/>
                <a:sym typeface="Courier"/>
              </a:defRPr>
            </a:pPr>
            <a:r>
              <a:rPr dirty="0"/>
              <a:t>    "div": "&lt;div&gt;&lt;table&gt;&lt;</a:t>
            </a:r>
            <a:r>
              <a:rPr dirty="0" err="1"/>
              <a:t>tbody</a:t>
            </a:r>
            <a:r>
              <a:rPr dirty="0"/>
              <a:t>&gt;&lt;tr&gt;&lt;td&gt;Name&lt;/td&gt;&lt;td&gt;Peter James              &lt;b&gt;Chalmers&lt;/b&gt; (&amp;</a:t>
            </a:r>
            <a:r>
              <a:rPr dirty="0" err="1"/>
              <a:t>quot;Jim&amp;quot</a:t>
            </a:r>
            <a:r>
              <a:rPr dirty="0"/>
              <a:t>;)&lt;/td&gt;&lt;/tr&gt;&lt;tr&gt;&lt;td&gt;Address&lt;/td&gt;&lt;td&gt;534 </a:t>
            </a:r>
            <a:r>
              <a:rPr dirty="0" err="1"/>
              <a:t>Erewhon</a:t>
            </a:r>
            <a:r>
              <a:rPr dirty="0"/>
              <a:t>, Pleasantville, Vic, 3999&lt;/td&gt;&lt;/tr&gt;&lt;tr&gt;&lt;td&gt;Contacts&lt;/td&gt;&lt;td&gt;Home: unknown. Work: (03) 5555 6473&lt;/td&gt;&lt;/tr&gt;&lt;tr&gt;&lt;td&gt;Id&lt;/td&gt;&lt;td&gt;MRN: 12345 (Acme Healthcare)&lt;/td&gt;&lt;/tr&gt;&lt;/</a:t>
            </a:r>
            <a:r>
              <a:rPr dirty="0" err="1"/>
              <a:t>tbody</a:t>
            </a:r>
            <a:r>
              <a:rPr dirty="0"/>
              <a:t>&gt;&lt;/table&gt;&lt;/div&gt;"</a:t>
            </a:r>
          </a:p>
          <a:p>
            <a:pPr marL="0" indent="0" defTabSz="808990">
              <a:spcBef>
                <a:spcPts val="5700"/>
              </a:spcBef>
              <a:buSzTx/>
              <a:buNone/>
              <a:defRPr sz="5096">
                <a:latin typeface="Courier"/>
                <a:ea typeface="Courier"/>
                <a:cs typeface="Courier"/>
                <a:sym typeface="Courier"/>
              </a:defRPr>
            </a:pPr>
            <a:r>
              <a:rPr dirty="0"/>
              <a:t>  }…</a:t>
            </a:r>
          </a:p>
        </p:txBody>
      </p:sp>
    </p:spTree>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5" name="pasted-image.png"/>
          <p:cNvPicPr>
            <a:picLocks noChangeAspect="1"/>
          </p:cNvPicPr>
          <p:nvPr/>
        </p:nvPicPr>
        <p:blipFill>
          <a:blip r:embed="rId2">
            <a:extLst/>
          </a:blip>
          <a:stretch>
            <a:fillRect/>
          </a:stretch>
        </p:blipFill>
        <p:spPr>
          <a:xfrm>
            <a:off x="4713544" y="4544223"/>
            <a:ext cx="14956912" cy="4627554"/>
          </a:xfrm>
          <a:prstGeom prst="rect">
            <a:avLst/>
          </a:prstGeom>
          <a:ln w="12700">
            <a:miter lim="400000"/>
          </a:ln>
        </p:spPr>
      </p:pic>
    </p:spTree>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Shape 317"/>
          <p:cNvSpPr>
            <a:spLocks noGrp="1"/>
          </p:cNvSpPr>
          <p:nvPr>
            <p:ph type="title"/>
          </p:nvPr>
        </p:nvSpPr>
        <p:spPr>
          <a:prstGeom prst="rect">
            <a:avLst/>
          </a:prstGeom>
        </p:spPr>
        <p:txBody>
          <a:bodyPr/>
          <a:lstStyle/>
          <a:p>
            <a:r>
              <a:t>Exercise 1</a:t>
            </a:r>
          </a:p>
        </p:txBody>
      </p:sp>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166" name="Shape 166"/>
          <p:cNvSpPr/>
          <p:nvPr/>
        </p:nvSpPr>
        <p:spPr>
          <a:xfrm>
            <a:off x="2543193" y="6197599"/>
            <a:ext cx="19551614"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a:defRPr sz="9700" b="1">
                <a:solidFill>
                  <a:srgbClr val="FFFFFF"/>
                </a:solidFill>
                <a:latin typeface="+mj-lt"/>
                <a:ea typeface="+mj-ea"/>
                <a:cs typeface="+mj-cs"/>
                <a:sym typeface="Helvetica"/>
              </a:defRPr>
            </a:pPr>
            <a:r>
              <a:rPr dirty="0"/>
              <a:t> Getting Started: HL7 Community</a:t>
            </a:r>
          </a:p>
        </p:txBody>
      </p:sp>
      <p:sp>
        <p:nvSpPr>
          <p:cNvPr id="167" name="Shape 167"/>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dirty="0"/>
          </a:p>
        </p:txBody>
      </p:sp>
    </p:spTree>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Shape 319"/>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Exercise 1</a:t>
            </a:r>
          </a:p>
        </p:txBody>
      </p:sp>
      <p:sp>
        <p:nvSpPr>
          <p:cNvPr id="320" name="Shape 320"/>
          <p:cNvSpPr>
            <a:spLocks noGrp="1"/>
          </p:cNvSpPr>
          <p:nvPr>
            <p:ph type="body" idx="4294967295"/>
          </p:nvPr>
        </p:nvSpPr>
        <p:spPr>
          <a:prstGeom prst="rect">
            <a:avLst/>
          </a:prstGeom>
        </p:spPr>
        <p:txBody>
          <a:bodyPr/>
          <a:lstStyle/>
          <a:p>
            <a:r>
              <a:t>Identify the FMM (maturity model) of the Following resources for DSTU 2:</a:t>
            </a:r>
          </a:p>
          <a:p>
            <a:pPr lvl="1"/>
            <a:r>
              <a:t>Patient</a:t>
            </a:r>
          </a:p>
          <a:p>
            <a:pPr lvl="1"/>
            <a:r>
              <a:t>Condition</a:t>
            </a:r>
          </a:p>
          <a:p>
            <a:pPr lvl="1"/>
            <a:r>
              <a:t>Observation</a:t>
            </a:r>
          </a:p>
          <a:p>
            <a:pPr lvl="1"/>
            <a:r>
              <a:t>Coverage</a:t>
            </a:r>
          </a:p>
        </p:txBody>
      </p:sp>
    </p:spTree>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 name="Shape 322"/>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Exercise 1: Answer</a:t>
            </a:r>
          </a:p>
        </p:txBody>
      </p:sp>
      <p:sp>
        <p:nvSpPr>
          <p:cNvPr id="323" name="Shape 323"/>
          <p:cNvSpPr>
            <a:spLocks noGrp="1"/>
          </p:cNvSpPr>
          <p:nvPr>
            <p:ph type="body" idx="4294967295"/>
          </p:nvPr>
        </p:nvSpPr>
        <p:spPr>
          <a:prstGeom prst="rect">
            <a:avLst/>
          </a:prstGeom>
        </p:spPr>
        <p:txBody>
          <a:bodyPr/>
          <a:lstStyle/>
          <a:p>
            <a:r>
              <a:t>Identify the FMM (maturity model) of the Following resources for DSTU 2: </a:t>
            </a:r>
            <a:r>
              <a:rPr u="sng">
                <a:hlinkClick r:id="rId2"/>
              </a:rPr>
              <a:t>http://hl7.org/fhir/dstu2/resourcelist.html</a:t>
            </a:r>
          </a:p>
          <a:p>
            <a:pPr lvl="1"/>
            <a:r>
              <a:t>Patient: 3</a:t>
            </a:r>
          </a:p>
          <a:p>
            <a:pPr lvl="1"/>
            <a:r>
              <a:t>Condition: 2</a:t>
            </a:r>
          </a:p>
          <a:p>
            <a:pPr lvl="1"/>
            <a:r>
              <a:t>Observation: 3</a:t>
            </a:r>
          </a:p>
          <a:p>
            <a:pPr lvl="1"/>
            <a:r>
              <a:t>Coverage: 0</a:t>
            </a:r>
          </a:p>
        </p:txBody>
      </p:sp>
    </p:spTree>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Shape 325"/>
          <p:cNvSpPr>
            <a:spLocks noGrp="1"/>
          </p:cNvSpPr>
          <p:nvPr>
            <p:ph type="title"/>
          </p:nvPr>
        </p:nvSpPr>
        <p:spPr>
          <a:prstGeom prst="rect">
            <a:avLst/>
          </a:prstGeom>
        </p:spPr>
        <p:txBody>
          <a:bodyPr/>
          <a:lstStyle/>
          <a:p>
            <a:r>
              <a:t>Exercise 2</a:t>
            </a:r>
          </a:p>
        </p:txBody>
      </p:sp>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Shape 327"/>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Exercise 2</a:t>
            </a:r>
          </a:p>
        </p:txBody>
      </p:sp>
      <p:sp>
        <p:nvSpPr>
          <p:cNvPr id="328" name="Shape 328"/>
          <p:cNvSpPr>
            <a:spLocks noGrp="1"/>
          </p:cNvSpPr>
          <p:nvPr>
            <p:ph type="body" idx="4294967295"/>
          </p:nvPr>
        </p:nvSpPr>
        <p:spPr>
          <a:prstGeom prst="rect">
            <a:avLst/>
          </a:prstGeom>
        </p:spPr>
        <p:txBody>
          <a:bodyPr/>
          <a:lstStyle/>
          <a:p>
            <a:r>
              <a:rPr dirty="0"/>
              <a:t>Find out what resources are available in Millennium’s HL7 FHIR DSTU 2 implementation that are not in the May2015 implementation.</a:t>
            </a:r>
          </a:p>
        </p:txBody>
      </p:sp>
    </p:spTree>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 name="Shape 330"/>
          <p:cNvSpPr>
            <a:spLocks noGrp="1"/>
          </p:cNvSpPr>
          <p:nvPr>
            <p:ph type="title"/>
          </p:nvPr>
        </p:nvSpPr>
        <p:spPr>
          <a:prstGeom prst="rect">
            <a:avLst/>
          </a:prstGeom>
        </p:spPr>
        <p:txBody>
          <a:bodyPr/>
          <a:lstStyle>
            <a:lvl1pPr>
              <a:defRPr b="0">
                <a:solidFill>
                  <a:srgbClr val="000000"/>
                </a:solidFill>
                <a:latin typeface="+mn-lt"/>
                <a:ea typeface="+mn-ea"/>
                <a:cs typeface="+mn-cs"/>
                <a:sym typeface="Helvetica Light"/>
              </a:defRPr>
            </a:lvl1pPr>
          </a:lstStyle>
          <a:p>
            <a:r>
              <a:t>Exercise 2: Answer</a:t>
            </a:r>
          </a:p>
        </p:txBody>
      </p:sp>
      <p:sp>
        <p:nvSpPr>
          <p:cNvPr id="331" name="Shape 331"/>
          <p:cNvSpPr>
            <a:spLocks noGrp="1"/>
          </p:cNvSpPr>
          <p:nvPr>
            <p:ph type="body" sz="quarter" idx="4294967295"/>
          </p:nvPr>
        </p:nvSpPr>
        <p:spPr>
          <a:xfrm>
            <a:off x="2443495" y="3238500"/>
            <a:ext cx="7039888" cy="9207500"/>
          </a:xfrm>
          <a:prstGeom prst="rect">
            <a:avLst/>
          </a:prstGeom>
        </p:spPr>
        <p:txBody>
          <a:bodyPr/>
          <a:lstStyle/>
          <a:p>
            <a:r>
              <a:t>Appointment</a:t>
            </a:r>
          </a:p>
          <a:p>
            <a:r>
              <a:t>Binary</a:t>
            </a:r>
          </a:p>
          <a:p>
            <a:r>
              <a:t>CarePlan</a:t>
            </a:r>
          </a:p>
          <a:p>
            <a:r>
              <a:t>Contract</a:t>
            </a:r>
          </a:p>
          <a:p>
            <a:r>
              <a:t>Device</a:t>
            </a:r>
          </a:p>
          <a:p>
            <a:r>
              <a:t>Goal</a:t>
            </a:r>
          </a:p>
        </p:txBody>
      </p:sp>
      <p:sp>
        <p:nvSpPr>
          <p:cNvPr id="332" name="Shape 332"/>
          <p:cNvSpPr/>
          <p:nvPr/>
        </p:nvSpPr>
        <p:spPr>
          <a:xfrm>
            <a:off x="10893177" y="3238500"/>
            <a:ext cx="9487680" cy="9207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pPr marL="635000" indent="-635000" algn="l">
              <a:spcBef>
                <a:spcPts val="5900"/>
              </a:spcBef>
              <a:buSzPct val="75000"/>
              <a:buChar char="•"/>
              <a:defRPr sz="5200"/>
            </a:pPr>
            <a:r>
              <a:t>OperationDefinition</a:t>
            </a:r>
          </a:p>
          <a:p>
            <a:pPr marL="635000" indent="-635000" algn="l">
              <a:spcBef>
                <a:spcPts val="5900"/>
              </a:spcBef>
              <a:buSzPct val="75000"/>
              <a:buChar char="•"/>
              <a:defRPr sz="5200"/>
            </a:pPr>
            <a:r>
              <a:t>Person</a:t>
            </a:r>
          </a:p>
          <a:p>
            <a:pPr marL="635000" indent="-635000" algn="l">
              <a:spcBef>
                <a:spcPts val="5900"/>
              </a:spcBef>
              <a:buSzPct val="75000"/>
              <a:buChar char="•"/>
              <a:defRPr sz="5200"/>
            </a:pPr>
            <a:r>
              <a:t>Procedure</a:t>
            </a:r>
          </a:p>
          <a:p>
            <a:pPr marL="635000" indent="-635000" algn="l">
              <a:spcBef>
                <a:spcPts val="5900"/>
              </a:spcBef>
              <a:buSzPct val="75000"/>
              <a:buChar char="•"/>
              <a:defRPr sz="5200"/>
            </a:pPr>
            <a:r>
              <a:t>RelatedPerson</a:t>
            </a:r>
          </a:p>
          <a:p>
            <a:pPr marL="635000" indent="-635000" algn="l">
              <a:spcBef>
                <a:spcPts val="5900"/>
              </a:spcBef>
              <a:buSzPct val="75000"/>
              <a:buChar char="•"/>
              <a:defRPr sz="5200"/>
            </a:pPr>
            <a:r>
              <a:t>Optional: MedicationOrder (MedicationPrescription was just renamed)</a:t>
            </a:r>
          </a:p>
        </p:txBody>
      </p:sp>
    </p:spTree>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Shape 334"/>
          <p:cNvSpPr>
            <a:spLocks noGrp="1"/>
          </p:cNvSpPr>
          <p:nvPr>
            <p:ph type="title"/>
          </p:nvPr>
        </p:nvSpPr>
        <p:spPr>
          <a:prstGeom prst="rect">
            <a:avLst/>
          </a:prstGeom>
        </p:spPr>
        <p:txBody>
          <a:bodyPr/>
          <a:lstStyle/>
          <a:p>
            <a:r>
              <a:t>Exercise 3</a:t>
            </a:r>
          </a:p>
        </p:txBody>
      </p:sp>
    </p:spTree>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6" name="Shape 336"/>
          <p:cNvSpPr>
            <a:spLocks noGrp="1"/>
          </p:cNvSpPr>
          <p:nvPr>
            <p:ph type="title"/>
          </p:nvPr>
        </p:nvSpPr>
        <p:spPr>
          <a:prstGeom prst="rect">
            <a:avLst/>
          </a:prstGeom>
        </p:spPr>
        <p:txBody>
          <a:bodyPr/>
          <a:lstStyle/>
          <a:p>
            <a:r>
              <a:t>Exercise 3</a:t>
            </a:r>
          </a:p>
        </p:txBody>
      </p:sp>
      <p:sp>
        <p:nvSpPr>
          <p:cNvPr id="337" name="Shape 337"/>
          <p:cNvSpPr>
            <a:spLocks noGrp="1"/>
          </p:cNvSpPr>
          <p:nvPr>
            <p:ph type="body" idx="1"/>
          </p:nvPr>
        </p:nvSpPr>
        <p:spPr>
          <a:prstGeom prst="rect">
            <a:avLst/>
          </a:prstGeom>
        </p:spPr>
        <p:txBody>
          <a:bodyPr/>
          <a:lstStyle/>
          <a:p>
            <a:r>
              <a:t>What search parameters does the Millennium DSTU 2 implementation of Patient support? Are there any limitations or considerations?</a:t>
            </a:r>
          </a:p>
        </p:txBody>
      </p:sp>
    </p:spTree>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 name="Shape 339"/>
          <p:cNvSpPr>
            <a:spLocks noGrp="1"/>
          </p:cNvSpPr>
          <p:nvPr>
            <p:ph type="title"/>
          </p:nvPr>
        </p:nvSpPr>
        <p:spPr>
          <a:prstGeom prst="rect">
            <a:avLst/>
          </a:prstGeom>
        </p:spPr>
        <p:txBody>
          <a:bodyPr/>
          <a:lstStyle/>
          <a:p>
            <a:r>
              <a:t>Exercise 3: Answer</a:t>
            </a:r>
          </a:p>
        </p:txBody>
      </p:sp>
      <p:sp>
        <p:nvSpPr>
          <p:cNvPr id="340" name="Shape 340"/>
          <p:cNvSpPr/>
          <p:nvPr/>
        </p:nvSpPr>
        <p:spPr>
          <a:xfrm>
            <a:off x="2589676" y="4113659"/>
            <a:ext cx="20364229" cy="5488682"/>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marL="610576" indent="-610576" algn="l">
              <a:buSzPct val="75000"/>
              <a:buChar char="•"/>
            </a:pPr>
            <a:r>
              <a:rPr dirty="0"/>
              <a:t>Query by: id</a:t>
            </a:r>
          </a:p>
          <a:p>
            <a:pPr marL="610576" indent="-610576" algn="l">
              <a:buSzPct val="75000"/>
              <a:buChar char="•"/>
            </a:pPr>
            <a:r>
              <a:rPr dirty="0"/>
              <a:t>Query by: identifier</a:t>
            </a:r>
          </a:p>
          <a:p>
            <a:pPr marL="610576" indent="-610576" algn="l">
              <a:buSzPct val="75000"/>
              <a:buChar char="•"/>
            </a:pPr>
            <a:r>
              <a:rPr dirty="0"/>
              <a:t>Query by a combination of: birthdate, name, telecom</a:t>
            </a:r>
          </a:p>
          <a:p>
            <a:pPr marL="610576" indent="-610576" algn="l">
              <a:buSzPct val="75000"/>
              <a:buChar char="•"/>
            </a:pPr>
            <a:r>
              <a:rPr dirty="0"/>
              <a:t>_count (paging)</a:t>
            </a:r>
          </a:p>
          <a:p>
            <a:pPr marL="610576" indent="-610576" algn="l">
              <a:buSzPct val="75000"/>
              <a:buChar char="•"/>
            </a:pPr>
            <a:r>
              <a:rPr dirty="0"/>
              <a:t>birthdate, name, and telecom has limited availability, and “fuzzy”</a:t>
            </a:r>
            <a:endParaRPr lang="en-US" dirty="0"/>
          </a:p>
          <a:p>
            <a:pPr marL="610576" indent="-610576" algn="l">
              <a:buSzPct val="75000"/>
              <a:buChar char="•"/>
            </a:pPr>
            <a:r>
              <a:rPr lang="en-US" dirty="0"/>
              <a:t>There are others (see next slide)</a:t>
            </a:r>
            <a:endParaRPr dirty="0"/>
          </a:p>
          <a:p>
            <a:pPr marL="610576" indent="-610576" algn="l">
              <a:buSzPct val="75000"/>
              <a:buChar char="•"/>
            </a:pPr>
            <a:r>
              <a:rPr lang="en-US" u="sng" dirty="0">
                <a:hlinkClick r:id="rId2"/>
              </a:rPr>
              <a:t>https://fhir.cerner.com/millennium/dstu2/individuals/patient/#parameters</a:t>
            </a:r>
            <a:endParaRPr u="sng" dirty="0">
              <a:hlinkClick r:id="rId3"/>
            </a:endParaRPr>
          </a:p>
        </p:txBody>
      </p:sp>
    </p:spTree>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EE6C712-ACE3-4E23-BFCD-4F234F098BF2}"/>
              </a:ext>
            </a:extLst>
          </p:cNvPr>
          <p:cNvPicPr>
            <a:picLocks noChangeAspect="1"/>
          </p:cNvPicPr>
          <p:nvPr/>
        </p:nvPicPr>
        <p:blipFill>
          <a:blip r:embed="rId2"/>
          <a:stretch>
            <a:fillRect/>
          </a:stretch>
        </p:blipFill>
        <p:spPr>
          <a:xfrm>
            <a:off x="6506785" y="248502"/>
            <a:ext cx="11370429" cy="13218996"/>
          </a:xfrm>
          <a:prstGeom prst="rect">
            <a:avLst/>
          </a:prstGeom>
        </p:spPr>
      </p:pic>
    </p:spTree>
  </p:cSld>
  <p:clrMapOvr>
    <a:masterClrMapping/>
  </p:clrMapOvr>
  <p:transition spd="slow"/>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5943575-97E7-471F-8EDE-2573DB8C5AFE}"/>
              </a:ext>
            </a:extLst>
          </p:cNvPr>
          <p:cNvPicPr>
            <a:picLocks noChangeAspect="1"/>
          </p:cNvPicPr>
          <p:nvPr/>
        </p:nvPicPr>
        <p:blipFill>
          <a:blip r:embed="rId2"/>
          <a:stretch>
            <a:fillRect/>
          </a:stretch>
        </p:blipFill>
        <p:spPr>
          <a:xfrm>
            <a:off x="2684301" y="1875048"/>
            <a:ext cx="19015398" cy="9965903"/>
          </a:xfrm>
          <a:prstGeom prst="rect">
            <a:avLst/>
          </a:prstGeom>
        </p:spPr>
      </p:pic>
    </p:spTree>
    <p:extLst>
      <p:ext uri="{BB962C8B-B14F-4D97-AF65-F5344CB8AC3E}">
        <p14:creationId xmlns:p14="http://schemas.microsoft.com/office/powerpoint/2010/main" val="912155588"/>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9" name="pasted-image.png"/>
          <p:cNvPicPr>
            <a:picLocks noChangeAspect="1"/>
          </p:cNvPicPr>
          <p:nvPr/>
        </p:nvPicPr>
        <p:blipFill>
          <a:blip r:embed="rId2">
            <a:extLst/>
          </a:blip>
          <a:stretch>
            <a:fillRect/>
          </a:stretch>
        </p:blipFill>
        <p:spPr>
          <a:xfrm>
            <a:off x="4067424" y="0"/>
            <a:ext cx="14623552" cy="13716001"/>
          </a:xfrm>
          <a:prstGeom prst="rect">
            <a:avLst/>
          </a:prstGeom>
          <a:ln w="12700">
            <a:miter lim="400000"/>
          </a:ln>
        </p:spPr>
      </p:pic>
      <p:sp>
        <p:nvSpPr>
          <p:cNvPr id="170" name="Shape 170"/>
          <p:cNvSpPr/>
          <p:nvPr/>
        </p:nvSpPr>
        <p:spPr>
          <a:xfrm>
            <a:off x="17447101" y="12838483"/>
            <a:ext cx="6784023"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u="sng" dirty="0">
                <a:hlinkClick r:id="rId3"/>
              </a:rPr>
              <a:t>http://hl7.org/fhir/dstu2/index.html</a:t>
            </a:r>
          </a:p>
        </p:txBody>
      </p:sp>
      <p:grpSp>
        <p:nvGrpSpPr>
          <p:cNvPr id="174" name="Group 174"/>
          <p:cNvGrpSpPr/>
          <p:nvPr/>
        </p:nvGrpSpPr>
        <p:grpSpPr>
          <a:xfrm>
            <a:off x="4042250" y="572988"/>
            <a:ext cx="19287750" cy="2874189"/>
            <a:chOff x="-25400" y="0"/>
            <a:chExt cx="19287749" cy="2874188"/>
          </a:xfrm>
        </p:grpSpPr>
        <p:pic>
          <p:nvPicPr>
            <p:cNvPr id="171" name="Picture 170"/>
            <p:cNvPicPr>
              <a:picLocks/>
            </p:cNvPicPr>
            <p:nvPr/>
          </p:nvPicPr>
          <p:blipFill>
            <a:blip r:embed="rId4">
              <a:extLst/>
            </a:blip>
            <a:stretch>
              <a:fillRect/>
            </a:stretch>
          </p:blipFill>
          <p:spPr>
            <a:xfrm>
              <a:off x="-25400" y="1725632"/>
              <a:ext cx="14673900" cy="1148557"/>
            </a:xfrm>
            <a:prstGeom prst="rect">
              <a:avLst/>
            </a:prstGeom>
            <a:effectLst>
              <a:outerShdw blurRad="38100" dist="25400" dir="5400000" rotWithShape="0">
                <a:srgbClr val="000000">
                  <a:alpha val="50000"/>
                </a:srgbClr>
              </a:outerShdw>
            </a:effectLst>
          </p:spPr>
        </p:pic>
        <p:sp>
          <p:nvSpPr>
            <p:cNvPr id="172" name="Shape 172"/>
            <p:cNvSpPr/>
            <p:nvPr/>
          </p:nvSpPr>
          <p:spPr>
            <a:xfrm>
              <a:off x="14842650" y="0"/>
              <a:ext cx="4419700" cy="2195612"/>
            </a:xfrm>
            <a:prstGeom prst="wedgeEllipseCallout">
              <a:avLst>
                <a:gd name="adj1" fmla="val -49385"/>
                <a:gd name="adj2" fmla="val 69820"/>
              </a:avLst>
            </a:prstGeom>
            <a:blipFill rotWithShape="1">
              <a:blip r:embed="rId5"/>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dirty="0"/>
            </a:p>
          </p:txBody>
        </p:sp>
        <p:sp>
          <p:nvSpPr>
            <p:cNvPr id="173" name="Shape 173"/>
            <p:cNvSpPr/>
            <p:nvPr/>
          </p:nvSpPr>
          <p:spPr>
            <a:xfrm>
              <a:off x="15513210" y="620811"/>
              <a:ext cx="3078481" cy="8636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rPr dirty="0"/>
                <a:t>Versioning</a:t>
              </a:r>
            </a:p>
          </p:txBody>
        </p:sp>
      </p:grpSp>
      <p:grpSp>
        <p:nvGrpSpPr>
          <p:cNvPr id="179" name="Group 179"/>
          <p:cNvGrpSpPr/>
          <p:nvPr/>
        </p:nvGrpSpPr>
        <p:grpSpPr>
          <a:xfrm>
            <a:off x="4067424" y="3838098"/>
            <a:ext cx="19033976" cy="3248503"/>
            <a:chOff x="-25400" y="-25400"/>
            <a:chExt cx="19033974" cy="3248501"/>
          </a:xfrm>
        </p:grpSpPr>
        <p:pic>
          <p:nvPicPr>
            <p:cNvPr id="175" name="Picture 174"/>
            <p:cNvPicPr>
              <a:picLocks/>
            </p:cNvPicPr>
            <p:nvPr/>
          </p:nvPicPr>
          <p:blipFill>
            <a:blip r:embed="rId6">
              <a:extLst/>
            </a:blip>
            <a:stretch>
              <a:fillRect/>
            </a:stretch>
          </p:blipFill>
          <p:spPr>
            <a:xfrm>
              <a:off x="-25400" y="-25400"/>
              <a:ext cx="14623551" cy="1017390"/>
            </a:xfrm>
            <a:prstGeom prst="rect">
              <a:avLst/>
            </a:prstGeom>
            <a:effectLst/>
          </p:spPr>
        </p:pic>
        <p:sp>
          <p:nvSpPr>
            <p:cNvPr id="177" name="Shape 177"/>
            <p:cNvSpPr/>
            <p:nvPr/>
          </p:nvSpPr>
          <p:spPr>
            <a:xfrm rot="10800000" flipH="1">
              <a:off x="14588875" y="1027489"/>
              <a:ext cx="4419700" cy="2195613"/>
            </a:xfrm>
            <a:prstGeom prst="wedgeEllipseCallout">
              <a:avLst>
                <a:gd name="adj1" fmla="val -49385"/>
                <a:gd name="adj2" fmla="val 69820"/>
              </a:avLst>
            </a:prstGeom>
            <a:blipFill rotWithShape="1">
              <a:blip r:embed="rId5"/>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dirty="0"/>
            </a:p>
          </p:txBody>
        </p:sp>
        <p:sp>
          <p:nvSpPr>
            <p:cNvPr id="178" name="Shape 178"/>
            <p:cNvSpPr/>
            <p:nvPr/>
          </p:nvSpPr>
          <p:spPr>
            <a:xfrm>
              <a:off x="14894310" y="1673701"/>
              <a:ext cx="3808731" cy="8636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rPr dirty="0"/>
                <a:t>Introductions</a:t>
              </a:r>
            </a:p>
          </p:txBody>
        </p:sp>
      </p:grpSp>
      <p:grpSp>
        <p:nvGrpSpPr>
          <p:cNvPr id="184" name="Group 184"/>
          <p:cNvGrpSpPr/>
          <p:nvPr/>
        </p:nvGrpSpPr>
        <p:grpSpPr>
          <a:xfrm>
            <a:off x="12681888" y="8338442"/>
            <a:ext cx="9708312" cy="2952313"/>
            <a:chOff x="-25399" y="0"/>
            <a:chExt cx="9708310" cy="2952311"/>
          </a:xfrm>
        </p:grpSpPr>
        <p:pic>
          <p:nvPicPr>
            <p:cNvPr id="180" name="Picture 179"/>
            <p:cNvPicPr>
              <a:picLocks/>
            </p:cNvPicPr>
            <p:nvPr/>
          </p:nvPicPr>
          <p:blipFill>
            <a:blip r:embed="rId7">
              <a:extLst/>
            </a:blip>
            <a:stretch>
              <a:fillRect/>
            </a:stretch>
          </p:blipFill>
          <p:spPr>
            <a:xfrm>
              <a:off x="-25400" y="2394425"/>
              <a:ext cx="5312983" cy="557887"/>
            </a:xfrm>
            <a:prstGeom prst="rect">
              <a:avLst/>
            </a:prstGeom>
            <a:effectLst/>
          </p:spPr>
        </p:pic>
        <p:sp>
          <p:nvSpPr>
            <p:cNvPr id="182" name="Shape 182"/>
            <p:cNvSpPr/>
            <p:nvPr/>
          </p:nvSpPr>
          <p:spPr>
            <a:xfrm>
              <a:off x="5263211" y="0"/>
              <a:ext cx="4419700" cy="2195612"/>
            </a:xfrm>
            <a:prstGeom prst="wedgeEllipseCallout">
              <a:avLst>
                <a:gd name="adj1" fmla="val -49385"/>
                <a:gd name="adj2" fmla="val 69820"/>
              </a:avLst>
            </a:prstGeom>
            <a:blipFill rotWithShape="1">
              <a:blip r:embed="rId5"/>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dirty="0"/>
            </a:p>
          </p:txBody>
        </p:sp>
        <p:sp>
          <p:nvSpPr>
            <p:cNvPr id="183" name="Shape 183"/>
            <p:cNvSpPr/>
            <p:nvPr/>
          </p:nvSpPr>
          <p:spPr>
            <a:xfrm>
              <a:off x="6281116" y="602357"/>
              <a:ext cx="2383791" cy="8636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rPr dirty="0"/>
                <a:t>Support</a:t>
              </a:r>
            </a:p>
          </p:txBody>
        </p:sp>
      </p:grpSp>
      <p:grpSp>
        <p:nvGrpSpPr>
          <p:cNvPr id="189" name="Group 189"/>
          <p:cNvGrpSpPr/>
          <p:nvPr/>
        </p:nvGrpSpPr>
        <p:grpSpPr>
          <a:xfrm>
            <a:off x="8293100" y="9405242"/>
            <a:ext cx="6471705" cy="2920576"/>
            <a:chOff x="0" y="0"/>
            <a:chExt cx="6471704" cy="2920574"/>
          </a:xfrm>
        </p:grpSpPr>
        <p:pic>
          <p:nvPicPr>
            <p:cNvPr id="185" name="Picture 184"/>
            <p:cNvPicPr>
              <a:picLocks/>
            </p:cNvPicPr>
            <p:nvPr/>
          </p:nvPicPr>
          <p:blipFill>
            <a:blip r:embed="rId8">
              <a:extLst/>
            </a:blip>
            <a:stretch>
              <a:fillRect/>
            </a:stretch>
          </p:blipFill>
          <p:spPr>
            <a:xfrm>
              <a:off x="4359816" y="2491771"/>
              <a:ext cx="2111889" cy="428804"/>
            </a:xfrm>
            <a:prstGeom prst="rect">
              <a:avLst/>
            </a:prstGeom>
            <a:effectLst/>
          </p:spPr>
        </p:pic>
        <p:sp>
          <p:nvSpPr>
            <p:cNvPr id="187" name="Shape 187"/>
            <p:cNvSpPr/>
            <p:nvPr/>
          </p:nvSpPr>
          <p:spPr>
            <a:xfrm flipH="1">
              <a:off x="0" y="0"/>
              <a:ext cx="4419700" cy="2195612"/>
            </a:xfrm>
            <a:prstGeom prst="wedgeEllipseCallout">
              <a:avLst>
                <a:gd name="adj1" fmla="val -49385"/>
                <a:gd name="adj2" fmla="val 69820"/>
              </a:avLst>
            </a:prstGeom>
            <a:blipFill rotWithShape="1">
              <a:blip r:embed="rId5"/>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dirty="0"/>
            </a:p>
          </p:txBody>
        </p:sp>
        <p:sp>
          <p:nvSpPr>
            <p:cNvPr id="188" name="Shape 188"/>
            <p:cNvSpPr/>
            <p:nvPr/>
          </p:nvSpPr>
          <p:spPr>
            <a:xfrm>
              <a:off x="370304" y="322957"/>
              <a:ext cx="3679191" cy="16256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rPr dirty="0" err="1"/>
                <a:t>Cheatsheets</a:t>
              </a:r>
              <a:br/>
              <a:r>
                <a:t>&amp; Info</a:t>
              </a:r>
            </a:p>
          </p:txBody>
        </p:sp>
      </p:grpSp>
      <p:grpSp>
        <p:nvGrpSpPr>
          <p:cNvPr id="194" name="Group 194"/>
          <p:cNvGrpSpPr/>
          <p:nvPr/>
        </p:nvGrpSpPr>
        <p:grpSpPr>
          <a:xfrm>
            <a:off x="12676332" y="10268842"/>
            <a:ext cx="7656468" cy="2750930"/>
            <a:chOff x="-25400" y="0"/>
            <a:chExt cx="7656466" cy="2750928"/>
          </a:xfrm>
        </p:grpSpPr>
        <p:pic>
          <p:nvPicPr>
            <p:cNvPr id="190" name="Picture 189"/>
            <p:cNvPicPr>
              <a:picLocks/>
            </p:cNvPicPr>
            <p:nvPr/>
          </p:nvPicPr>
          <p:blipFill>
            <a:blip r:embed="rId9">
              <a:extLst/>
            </a:blip>
            <a:stretch>
              <a:fillRect/>
            </a:stretch>
          </p:blipFill>
          <p:spPr>
            <a:xfrm>
              <a:off x="-25400" y="2322126"/>
              <a:ext cx="3326921" cy="428803"/>
            </a:xfrm>
            <a:prstGeom prst="rect">
              <a:avLst/>
            </a:prstGeom>
            <a:effectLst/>
          </p:spPr>
        </p:pic>
        <p:sp>
          <p:nvSpPr>
            <p:cNvPr id="192" name="Shape 192"/>
            <p:cNvSpPr/>
            <p:nvPr/>
          </p:nvSpPr>
          <p:spPr>
            <a:xfrm>
              <a:off x="3211367" y="0"/>
              <a:ext cx="4419700" cy="2195612"/>
            </a:xfrm>
            <a:prstGeom prst="wedgeEllipseCallout">
              <a:avLst>
                <a:gd name="adj1" fmla="val -49385"/>
                <a:gd name="adj2" fmla="val 69820"/>
              </a:avLst>
            </a:prstGeom>
            <a:blipFill rotWithShape="1">
              <a:blip r:embed="rId5"/>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a:p>
          </p:txBody>
        </p:sp>
        <p:sp>
          <p:nvSpPr>
            <p:cNvPr id="193" name="Shape 193"/>
            <p:cNvSpPr/>
            <p:nvPr/>
          </p:nvSpPr>
          <p:spPr>
            <a:xfrm>
              <a:off x="4146722" y="653157"/>
              <a:ext cx="2548891" cy="8636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t>Updates</a:t>
              </a:r>
            </a:p>
          </p:txBody>
        </p:sp>
      </p:gr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7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7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iterate>
                                    <p:tmAbs val="0"/>
                                  </p:iterate>
                                  <p:childTnLst>
                                    <p:set>
                                      <p:cBhvr>
                                        <p:cTn id="14" fill="hold">
                                          <p:stCondLst>
                                            <p:cond delay="0"/>
                                          </p:stCondLst>
                                        </p:cTn>
                                        <p:tgtEl>
                                          <p:spTgt spid="174"/>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17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iterate>
                                    <p:tmAbs val="0"/>
                                  </p:iterate>
                                  <p:childTnLst>
                                    <p:set>
                                      <p:cBhvr>
                                        <p:cTn id="22" fill="hold">
                                          <p:stCondLst>
                                            <p:cond delay="0"/>
                                          </p:stCondLst>
                                        </p:cTn>
                                        <p:tgtEl>
                                          <p:spTgt spid="179"/>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iterate>
                                    <p:tmAbs val="0"/>
                                  </p:iterate>
                                  <p:childTnLst>
                                    <p:set>
                                      <p:cBhvr>
                                        <p:cTn id="26" fill="hold"/>
                                        <p:tgtEl>
                                          <p:spTgt spid="18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iterate>
                                    <p:tmAbs val="0"/>
                                  </p:iterate>
                                  <p:childTnLst>
                                    <p:set>
                                      <p:cBhvr>
                                        <p:cTn id="30" fill="hold">
                                          <p:stCondLst>
                                            <p:cond delay="0"/>
                                          </p:stCondLst>
                                        </p:cTn>
                                        <p:tgtEl>
                                          <p:spTgt spid="184"/>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iterate>
                                    <p:tmAbs val="0"/>
                                  </p:iterate>
                                  <p:childTnLst>
                                    <p:set>
                                      <p:cBhvr>
                                        <p:cTn id="34" fill="hold"/>
                                        <p:tgtEl>
                                          <p:spTgt spid="18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grpId="1" nodeType="clickEffect">
                                  <p:stCondLst>
                                    <p:cond delay="0"/>
                                  </p:stCondLst>
                                  <p:iterate>
                                    <p:tmAbs val="0"/>
                                  </p:iterate>
                                  <p:childTnLst>
                                    <p:set>
                                      <p:cBhvr>
                                        <p:cTn id="38" fill="hold">
                                          <p:stCondLst>
                                            <p:cond delay="0"/>
                                          </p:stCondLst>
                                        </p:cTn>
                                        <p:tgtEl>
                                          <p:spTgt spid="189"/>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iterate>
                                    <p:tmAbs val="0"/>
                                  </p:iterate>
                                  <p:childTnLst>
                                    <p:set>
                                      <p:cBhvr>
                                        <p:cTn id="42" fill="hold"/>
                                        <p:tgtEl>
                                          <p:spTgt spid="19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1" nodeType="clickEffect">
                                  <p:stCondLst>
                                    <p:cond delay="0"/>
                                  </p:stCondLst>
                                  <p:iterate>
                                    <p:tmAbs val="0"/>
                                  </p:iterate>
                                  <p:childTnLst>
                                    <p:set>
                                      <p:cBhvr>
                                        <p:cTn id="46" fill="hold">
                                          <p:stCondLst>
                                            <p:cond delay="0"/>
                                          </p:stCondLst>
                                        </p:cTn>
                                        <p:tgtEl>
                                          <p:spTgt spid="19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 grpId="0" animBg="1" advAuto="0"/>
      <p:bldP spid="174" grpId="0" animBg="1" advAuto="0"/>
      <p:bldP spid="174" grpId="1" animBg="1" advAuto="0"/>
      <p:bldP spid="179" grpId="0" animBg="1" advAuto="0"/>
      <p:bldP spid="179" grpId="1" animBg="1" advAuto="0"/>
      <p:bldP spid="184" grpId="0" animBg="1" advAuto="0"/>
      <p:bldP spid="184" grpId="1" animBg="1" advAuto="0"/>
      <p:bldP spid="189" grpId="0" animBg="1" advAuto="0"/>
      <p:bldP spid="189" grpId="1" animBg="1" advAuto="0"/>
      <p:bldP spid="194" grpId="0" animBg="1" advAuto="0"/>
      <p:bldP spid="194" grpId="1" animBg="1" advAuto="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44" name="Shape 344"/>
          <p:cNvSpPr/>
          <p:nvPr/>
        </p:nvSpPr>
        <p:spPr>
          <a:xfrm>
            <a:off x="10755659" y="6197599"/>
            <a:ext cx="3126682"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Read</a:t>
            </a:r>
          </a:p>
        </p:txBody>
      </p:sp>
      <p:sp>
        <p:nvSpPr>
          <p:cNvPr id="345" name="Shape 345"/>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Shape 347"/>
          <p:cNvSpPr>
            <a:spLocks noGrp="1"/>
          </p:cNvSpPr>
          <p:nvPr>
            <p:ph type="title"/>
          </p:nvPr>
        </p:nvSpPr>
        <p:spPr>
          <a:prstGeom prst="rect">
            <a:avLst/>
          </a:prstGeom>
        </p:spPr>
        <p:txBody>
          <a:bodyPr/>
          <a:lstStyle/>
          <a:p>
            <a:r>
              <a:t>Read</a:t>
            </a:r>
          </a:p>
        </p:txBody>
      </p:sp>
      <p:sp>
        <p:nvSpPr>
          <p:cNvPr id="348" name="Shape 348"/>
          <p:cNvSpPr>
            <a:spLocks noGrp="1"/>
          </p:cNvSpPr>
          <p:nvPr>
            <p:ph type="body" idx="1"/>
          </p:nvPr>
        </p:nvSpPr>
        <p:spPr>
          <a:prstGeom prst="rect">
            <a:avLst/>
          </a:prstGeom>
        </p:spPr>
        <p:txBody>
          <a:bodyPr/>
          <a:lstStyle/>
          <a:p>
            <a:r>
              <a:t>“By ID”</a:t>
            </a:r>
          </a:p>
          <a:p>
            <a:r>
              <a:t>[base]/[Resource]/[id]</a:t>
            </a:r>
          </a:p>
          <a:p>
            <a:r>
              <a:t>[base]/Patient/123ABC</a:t>
            </a:r>
          </a:p>
        </p:txBody>
      </p:sp>
      <p:sp>
        <p:nvSpPr>
          <p:cNvPr id="349" name="Shape 349"/>
          <p:cNvSpPr/>
          <p:nvPr/>
        </p:nvSpPr>
        <p:spPr>
          <a:xfrm>
            <a:off x="182930" y="12916355"/>
            <a:ext cx="7616127"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u="sng">
                <a:hlinkClick r:id="rId2"/>
              </a:rPr>
              <a:t>http://hl7.org/fhir/dstu2/http.html#read</a:t>
            </a:r>
          </a:p>
        </p:txBody>
      </p:sp>
    </p:spTree>
  </p:cSld>
  <p:clrMapOvr>
    <a:masterClrMapping/>
  </p:clrMapOvr>
  <p:transition spd="slow"/>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 name="Shape 351"/>
          <p:cNvSpPr>
            <a:spLocks noGrp="1"/>
          </p:cNvSpPr>
          <p:nvPr>
            <p:ph type="title"/>
          </p:nvPr>
        </p:nvSpPr>
        <p:spPr>
          <a:prstGeom prst="rect">
            <a:avLst/>
          </a:prstGeom>
        </p:spPr>
        <p:txBody>
          <a:bodyPr/>
          <a:lstStyle/>
          <a:p>
            <a:r>
              <a:t>id vs identifier</a:t>
            </a:r>
          </a:p>
        </p:txBody>
      </p:sp>
      <p:sp>
        <p:nvSpPr>
          <p:cNvPr id="352" name="Shape 352"/>
          <p:cNvSpPr>
            <a:spLocks noGrp="1"/>
          </p:cNvSpPr>
          <p:nvPr>
            <p:ph type="body" idx="1"/>
          </p:nvPr>
        </p:nvSpPr>
        <p:spPr>
          <a:prstGeom prst="rect">
            <a:avLst/>
          </a:prstGeom>
        </p:spPr>
        <p:txBody>
          <a:bodyPr/>
          <a:lstStyle/>
          <a:p>
            <a:r>
              <a:t>id: logical identifier, must be unique within the FHIR server and resource</a:t>
            </a:r>
          </a:p>
          <a:p>
            <a:r>
              <a:t>identifier: business identifier or “alias”</a:t>
            </a:r>
          </a:p>
          <a:p>
            <a:pPr lvl="1"/>
            <a:r>
              <a:t>SSN</a:t>
            </a:r>
          </a:p>
          <a:p>
            <a:pPr lvl="1"/>
            <a:r>
              <a:t>MRN</a:t>
            </a:r>
          </a:p>
          <a:p>
            <a:pPr lvl="1"/>
            <a:r>
              <a:t>Military ID</a:t>
            </a:r>
          </a:p>
        </p:txBody>
      </p:sp>
      <p:sp>
        <p:nvSpPr>
          <p:cNvPr id="353" name="Shape 353"/>
          <p:cNvSpPr/>
          <p:nvPr/>
        </p:nvSpPr>
        <p:spPr>
          <a:xfrm>
            <a:off x="208034" y="12916355"/>
            <a:ext cx="8052627"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u="sng">
                <a:hlinkClick r:id="rId2"/>
              </a:rPr>
              <a:t>http://hl7.org/fhir/dstu2/resource.html#id</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52">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352">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352">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35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35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35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2" grpId="0" build="p" animBg="1" advAuto="0"/>
    </p:bld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55" name="Shape 355"/>
          <p:cNvSpPr/>
          <p:nvPr/>
        </p:nvSpPr>
        <p:spPr>
          <a:xfrm>
            <a:off x="10207380" y="6197599"/>
            <a:ext cx="4223240"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Search</a:t>
            </a:r>
          </a:p>
        </p:txBody>
      </p:sp>
      <p:sp>
        <p:nvSpPr>
          <p:cNvPr id="356" name="Shape 356"/>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 name="Shape 358"/>
          <p:cNvSpPr/>
          <p:nvPr/>
        </p:nvSpPr>
        <p:spPr>
          <a:xfrm>
            <a:off x="210989" y="12916355"/>
            <a:ext cx="8654035"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u="sng">
                <a:hlinkClick r:id="rId2"/>
              </a:rPr>
              <a:t>http://hl7.org/fhir/dstu2/patient.html#search</a:t>
            </a:r>
          </a:p>
        </p:txBody>
      </p:sp>
      <p:pic>
        <p:nvPicPr>
          <p:cNvPr id="359" name="pasted-image.png"/>
          <p:cNvPicPr>
            <a:picLocks noChangeAspect="1"/>
          </p:cNvPicPr>
          <p:nvPr/>
        </p:nvPicPr>
        <p:blipFill>
          <a:blip r:embed="rId3">
            <a:extLst/>
          </a:blip>
          <a:stretch>
            <a:fillRect/>
          </a:stretch>
        </p:blipFill>
        <p:spPr>
          <a:xfrm>
            <a:off x="4527901" y="1376040"/>
            <a:ext cx="15328198" cy="10963920"/>
          </a:xfrm>
          <a:prstGeom prst="rect">
            <a:avLst/>
          </a:prstGeom>
          <a:ln w="12700">
            <a:miter lim="400000"/>
          </a:ln>
        </p:spPr>
      </p:pic>
    </p:spTree>
  </p:cSld>
  <p:clrMapOvr>
    <a:masterClrMapping/>
  </p:clrMapOvr>
  <p:transition spd="slow"/>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 name="Shape 361"/>
          <p:cNvSpPr/>
          <p:nvPr/>
        </p:nvSpPr>
        <p:spPr>
          <a:xfrm>
            <a:off x="295382" y="12805793"/>
            <a:ext cx="13875593"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https://fhir.cerner.com/millennium/dstu2/individuals/patient/#parameters</a:t>
            </a:r>
            <a:endParaRPr u="sng" dirty="0">
              <a:hlinkClick r:id="rId2"/>
            </a:endParaRPr>
          </a:p>
        </p:txBody>
      </p:sp>
      <p:pic>
        <p:nvPicPr>
          <p:cNvPr id="2" name="Picture 1">
            <a:extLst>
              <a:ext uri="{FF2B5EF4-FFF2-40B4-BE49-F238E27FC236}">
                <a16:creationId xmlns:a16="http://schemas.microsoft.com/office/drawing/2014/main" id="{D3E74D58-E98F-47D1-8628-DEE746D65766}"/>
              </a:ext>
            </a:extLst>
          </p:cNvPr>
          <p:cNvPicPr>
            <a:picLocks noChangeAspect="1"/>
          </p:cNvPicPr>
          <p:nvPr/>
        </p:nvPicPr>
        <p:blipFill>
          <a:blip r:embed="rId4"/>
          <a:stretch>
            <a:fillRect/>
          </a:stretch>
        </p:blipFill>
        <p:spPr>
          <a:xfrm>
            <a:off x="6646984" y="716367"/>
            <a:ext cx="11090031" cy="11823828"/>
          </a:xfrm>
          <a:prstGeom prst="rect">
            <a:avLst/>
          </a:prstGeom>
        </p:spPr>
      </p:pic>
    </p:spTree>
  </p:cSld>
  <p:clrMapOvr>
    <a:masterClrMapping/>
  </p:clrMapOvr>
  <p:transition spd="slow"/>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Shape 364"/>
          <p:cNvSpPr/>
          <p:nvPr/>
        </p:nvSpPr>
        <p:spPr>
          <a:xfrm>
            <a:off x="296618" y="12746009"/>
            <a:ext cx="7048057"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u="sng">
                <a:hlinkClick r:id="rId3"/>
              </a:rPr>
              <a:t>http://hl7.org/fhir/dstu2/search.html</a:t>
            </a:r>
          </a:p>
        </p:txBody>
      </p:sp>
      <p:pic>
        <p:nvPicPr>
          <p:cNvPr id="365" name="pasted-image.png"/>
          <p:cNvPicPr>
            <a:picLocks noChangeAspect="1"/>
          </p:cNvPicPr>
          <p:nvPr/>
        </p:nvPicPr>
        <p:blipFill>
          <a:blip r:embed="rId4">
            <a:extLst/>
          </a:blip>
          <a:stretch>
            <a:fillRect/>
          </a:stretch>
        </p:blipFill>
        <p:spPr>
          <a:xfrm>
            <a:off x="685800" y="1854200"/>
            <a:ext cx="23012400" cy="6375400"/>
          </a:xfrm>
          <a:prstGeom prst="rect">
            <a:avLst/>
          </a:prstGeom>
          <a:ln w="12700">
            <a:miter lim="400000"/>
          </a:ln>
        </p:spPr>
      </p:pic>
      <p:sp>
        <p:nvSpPr>
          <p:cNvPr id="366" name="Shape 366"/>
          <p:cNvSpPr/>
          <p:nvPr/>
        </p:nvSpPr>
        <p:spPr>
          <a:xfrm>
            <a:off x="5978842" y="10056004"/>
            <a:ext cx="12426316" cy="8636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t>GET [base]/AllergyIntolerance?patient=123</a:t>
            </a:r>
          </a:p>
        </p:txBody>
      </p:sp>
    </p:spTree>
  </p:cSld>
  <p:clrMapOvr>
    <a:masterClrMapping/>
  </p:clrMapOvr>
  <p:transition spd="slow"/>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70" name="Shape 370"/>
          <p:cNvSpPr/>
          <p:nvPr/>
        </p:nvSpPr>
        <p:spPr>
          <a:xfrm>
            <a:off x="10208583" y="6197599"/>
            <a:ext cx="4220834"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Paging</a:t>
            </a:r>
          </a:p>
        </p:txBody>
      </p:sp>
      <p:sp>
        <p:nvSpPr>
          <p:cNvPr id="371" name="Shape 371"/>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Shape 373"/>
          <p:cNvSpPr/>
          <p:nvPr/>
        </p:nvSpPr>
        <p:spPr>
          <a:xfrm>
            <a:off x="126693" y="12940692"/>
            <a:ext cx="8117968"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u="sng">
                <a:hlinkClick r:id="rId3"/>
              </a:rPr>
              <a:t>http://hl7.org/fhir/dstu2/http.html#paging</a:t>
            </a:r>
          </a:p>
        </p:txBody>
      </p:sp>
      <p:sp>
        <p:nvSpPr>
          <p:cNvPr id="374" name="Shape 374"/>
          <p:cNvSpPr/>
          <p:nvPr/>
        </p:nvSpPr>
        <p:spPr>
          <a:xfrm>
            <a:off x="1578030" y="4521195"/>
            <a:ext cx="14101153" cy="4673610"/>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marL="610576" indent="-610576" algn="l">
              <a:buSzPct val="75000"/>
              <a:buChar char="•"/>
            </a:pPr>
            <a:r>
              <a:rPr b="1">
                <a:latin typeface="+mj-lt"/>
                <a:ea typeface="+mj-ea"/>
                <a:cs typeface="+mj-cs"/>
                <a:sym typeface="Helvetica"/>
              </a:rPr>
              <a:t>Self</a:t>
            </a:r>
            <a:r>
              <a:t>, First, Previous</a:t>
            </a:r>
            <a:r>
              <a:rPr b="1">
                <a:latin typeface="+mj-lt"/>
                <a:ea typeface="+mj-ea"/>
                <a:cs typeface="+mj-cs"/>
                <a:sym typeface="Helvetica"/>
              </a:rPr>
              <a:t>, Next</a:t>
            </a:r>
            <a:r>
              <a:t>, Last</a:t>
            </a:r>
          </a:p>
          <a:p>
            <a:pPr marL="610576" indent="-610576" algn="l">
              <a:buSzPct val="75000"/>
              <a:buChar char="•"/>
            </a:pPr>
            <a:r>
              <a:t>Must use link as provided</a:t>
            </a:r>
          </a:p>
          <a:p>
            <a:pPr marL="1245576" lvl="1" indent="-610576" algn="l">
              <a:buSzPct val="75000"/>
              <a:buChar char="•"/>
            </a:pPr>
            <a:r>
              <a:t>Changing this has undefined consequences</a:t>
            </a:r>
          </a:p>
          <a:p>
            <a:pPr marL="610576" indent="-610576" algn="l">
              <a:buSzPct val="75000"/>
              <a:buChar char="•"/>
            </a:pPr>
            <a:r>
              <a:t>_count parameter</a:t>
            </a:r>
          </a:p>
          <a:p>
            <a:pPr marL="1245576" lvl="1" indent="-610576" algn="l">
              <a:buSzPct val="75000"/>
              <a:buChar char="•"/>
            </a:pPr>
            <a:r>
              <a:t>Less but not more</a:t>
            </a:r>
          </a:p>
          <a:p>
            <a:pPr marL="610576" indent="-610576" algn="l">
              <a:buSzPct val="75000"/>
              <a:buChar char="•"/>
            </a:pPr>
            <a:r>
              <a:t>For interoperability - handle paging</a:t>
            </a:r>
          </a:p>
        </p:txBody>
      </p:sp>
      <p:sp>
        <p:nvSpPr>
          <p:cNvPr id="375" name="Shape 375"/>
          <p:cNvSpPr>
            <a:spLocks noGrp="1"/>
          </p:cNvSpPr>
          <p:nvPr>
            <p:ph type="title"/>
          </p:nvPr>
        </p:nvSpPr>
        <p:spPr>
          <a:xfrm>
            <a:off x="1689100" y="952500"/>
            <a:ext cx="21005800" cy="2286000"/>
          </a:xfrm>
          <a:prstGeom prst="rect">
            <a:avLst/>
          </a:prstGeom>
        </p:spPr>
        <p:txBody>
          <a:bodyPr anchor="ctr"/>
          <a:lstStyle/>
          <a:p>
            <a:r>
              <a:t>Paging</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74">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37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374">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374">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374">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iterate>
                                    <p:tmAbs val="0"/>
                                  </p:iterate>
                                  <p:childTnLst>
                                    <p:set>
                                      <p:cBhvr>
                                        <p:cTn id="24" fill="hold"/>
                                        <p:tgtEl>
                                          <p:spTgt spid="374">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iterate>
                                    <p:tmAbs val="0"/>
                                  </p:iterate>
                                  <p:childTnLst>
                                    <p:set>
                                      <p:cBhvr>
                                        <p:cTn id="28" fill="hold"/>
                                        <p:tgtEl>
                                          <p:spTgt spid="37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4" grpId="0" build="p" bldLvl="5" animBg="1" advAuto="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9" name="pasted-image.png"/>
          <p:cNvPicPr>
            <a:picLocks noChangeAspect="1"/>
          </p:cNvPicPr>
          <p:nvPr/>
        </p:nvPicPr>
        <p:blipFill>
          <a:blip r:embed="rId3">
            <a:extLst/>
          </a:blip>
          <a:stretch>
            <a:fillRect/>
          </a:stretch>
        </p:blipFill>
        <p:spPr>
          <a:xfrm>
            <a:off x="2273300" y="2616200"/>
            <a:ext cx="19837400" cy="8483600"/>
          </a:xfrm>
          <a:prstGeom prst="rect">
            <a:avLst/>
          </a:prstGeom>
          <a:ln w="12700">
            <a:miter lim="400000"/>
          </a:ln>
        </p:spPr>
      </p:pic>
      <p:sp>
        <p:nvSpPr>
          <p:cNvPr id="380" name="Shape 380"/>
          <p:cNvSpPr/>
          <p:nvPr/>
        </p:nvSpPr>
        <p:spPr>
          <a:xfrm>
            <a:off x="781772" y="4865544"/>
            <a:ext cx="3219109" cy="1270001"/>
          </a:xfrm>
          <a:prstGeom prst="rightArrow">
            <a:avLst>
              <a:gd name="adj1" fmla="val 32000"/>
              <a:gd name="adj2" fmla="val 64000"/>
            </a:avLst>
          </a:prstGeom>
          <a:blipFill>
            <a:blip r:embed="rId4"/>
          </a:blipFill>
          <a:ln w="12700">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
        <p:nvSpPr>
          <p:cNvPr id="381" name="Shape 381"/>
          <p:cNvSpPr/>
          <p:nvPr/>
        </p:nvSpPr>
        <p:spPr>
          <a:xfrm>
            <a:off x="568077" y="9080879"/>
            <a:ext cx="3219109" cy="1270001"/>
          </a:xfrm>
          <a:prstGeom prst="rightArrow">
            <a:avLst>
              <a:gd name="adj1" fmla="val 32000"/>
              <a:gd name="adj2" fmla="val 64000"/>
            </a:avLst>
          </a:prstGeom>
          <a:blipFill>
            <a:blip r:embed="rId4"/>
          </a:blipFill>
          <a:ln w="12700">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8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iterate>
                                    <p:tmAbs val="0"/>
                                  </p:iterate>
                                  <p:childTnLst>
                                    <p:set>
                                      <p:cBhvr>
                                        <p:cTn id="10" fill="hold">
                                          <p:stCondLst>
                                            <p:cond delay="0"/>
                                          </p:stCondLst>
                                        </p:cTn>
                                        <p:tgtEl>
                                          <p:spTgt spid="380"/>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38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iterate>
                                    <p:tmAbs val="0"/>
                                  </p:iterate>
                                  <p:childTnLst>
                                    <p:set>
                                      <p:cBhvr>
                                        <p:cTn id="18" fill="hold">
                                          <p:stCondLst>
                                            <p:cond delay="0"/>
                                          </p:stCondLst>
                                        </p:cTn>
                                        <p:tgtEl>
                                          <p:spTgt spid="38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0" grpId="0" animBg="1" advAuto="0"/>
      <p:bldP spid="380" grpId="1" animBg="1" advAuto="0"/>
      <p:bldP spid="381" grpId="0" animBg="1" advAuto="0"/>
      <p:bldP spid="381" grpId="1"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6" name="pasted-image.png"/>
          <p:cNvPicPr>
            <a:picLocks noChangeAspect="1"/>
          </p:cNvPicPr>
          <p:nvPr/>
        </p:nvPicPr>
        <p:blipFill>
          <a:blip r:embed="rId2">
            <a:extLst/>
          </a:blip>
          <a:stretch>
            <a:fillRect/>
          </a:stretch>
        </p:blipFill>
        <p:spPr>
          <a:xfrm>
            <a:off x="787734" y="269843"/>
            <a:ext cx="22808532" cy="13176314"/>
          </a:xfrm>
          <a:prstGeom prst="rect">
            <a:avLst/>
          </a:prstGeom>
          <a:ln w="12700">
            <a:miter lim="400000"/>
          </a:ln>
        </p:spPr>
      </p:pic>
      <p:sp>
        <p:nvSpPr>
          <p:cNvPr id="197" name="Shape 197"/>
          <p:cNvSpPr/>
          <p:nvPr/>
        </p:nvSpPr>
        <p:spPr>
          <a:xfrm>
            <a:off x="16484041" y="12822665"/>
            <a:ext cx="7817931"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u="sng" dirty="0">
                <a:hlinkClick r:id="rId3"/>
              </a:rPr>
              <a:t>http://wiki.hl7.org/index.php?title=FHIR</a:t>
            </a:r>
          </a:p>
        </p:txBody>
      </p:sp>
      <p:grpSp>
        <p:nvGrpSpPr>
          <p:cNvPr id="200" name="Group 200"/>
          <p:cNvGrpSpPr/>
          <p:nvPr/>
        </p:nvGrpSpPr>
        <p:grpSpPr>
          <a:xfrm>
            <a:off x="6858000" y="8915400"/>
            <a:ext cx="5510213" cy="1270000"/>
            <a:chOff x="-254000" y="0"/>
            <a:chExt cx="5510212" cy="1270000"/>
          </a:xfrm>
        </p:grpSpPr>
        <p:sp>
          <p:nvSpPr>
            <p:cNvPr id="198" name="Shape 198"/>
            <p:cNvSpPr/>
            <p:nvPr/>
          </p:nvSpPr>
          <p:spPr>
            <a:xfrm>
              <a:off x="-254000" y="0"/>
              <a:ext cx="5510213" cy="1270000"/>
            </a:xfrm>
            <a:custGeom>
              <a:avLst/>
              <a:gdLst/>
              <a:ahLst/>
              <a:cxnLst>
                <a:cxn ang="0">
                  <a:pos x="wd2" y="hd2"/>
                </a:cxn>
                <a:cxn ang="5400000">
                  <a:pos x="wd2" y="hd2"/>
                </a:cxn>
                <a:cxn ang="10800000">
                  <a:pos x="wd2" y="hd2"/>
                </a:cxn>
                <a:cxn ang="16200000">
                  <a:pos x="wd2" y="hd2"/>
                </a:cxn>
              </a:cxnLst>
              <a:rect l="0" t="0" r="r" b="b"/>
              <a:pathLst>
                <a:path w="21600" h="21600" extrusionOk="0">
                  <a:moveTo>
                    <a:pt x="1245" y="0"/>
                  </a:moveTo>
                  <a:cubicBezTo>
                    <a:pt x="1107" y="0"/>
                    <a:pt x="996" y="484"/>
                    <a:pt x="996" y="1080"/>
                  </a:cubicBezTo>
                  <a:lnTo>
                    <a:pt x="996" y="8640"/>
                  </a:lnTo>
                  <a:lnTo>
                    <a:pt x="0" y="10800"/>
                  </a:lnTo>
                  <a:lnTo>
                    <a:pt x="996" y="12960"/>
                  </a:lnTo>
                  <a:lnTo>
                    <a:pt x="996" y="20520"/>
                  </a:lnTo>
                  <a:cubicBezTo>
                    <a:pt x="996" y="21116"/>
                    <a:pt x="1107" y="21600"/>
                    <a:pt x="1245" y="21600"/>
                  </a:cubicBezTo>
                  <a:lnTo>
                    <a:pt x="21351" y="21600"/>
                  </a:lnTo>
                  <a:cubicBezTo>
                    <a:pt x="21489" y="21600"/>
                    <a:pt x="21600" y="21116"/>
                    <a:pt x="21600" y="20520"/>
                  </a:cubicBezTo>
                  <a:lnTo>
                    <a:pt x="21600" y="1080"/>
                  </a:lnTo>
                  <a:cubicBezTo>
                    <a:pt x="21600" y="484"/>
                    <a:pt x="21489" y="0"/>
                    <a:pt x="21351" y="0"/>
                  </a:cubicBezTo>
                  <a:lnTo>
                    <a:pt x="1245" y="0"/>
                  </a:lnTo>
                  <a:close/>
                </a:path>
              </a:pathLst>
            </a:custGeom>
            <a:blipFill rotWithShape="1">
              <a:blip r:embed="rId4"/>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dirty="0"/>
            </a:p>
          </p:txBody>
        </p:sp>
        <p:sp>
          <p:nvSpPr>
            <p:cNvPr id="199" name="Shape 199"/>
            <p:cNvSpPr/>
            <p:nvPr/>
          </p:nvSpPr>
          <p:spPr>
            <a:xfrm>
              <a:off x="285591" y="203199"/>
              <a:ext cx="4431031" cy="8636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rPr dirty="0"/>
                <a:t>Getting Started</a:t>
              </a:r>
            </a:p>
          </p:txBody>
        </p:sp>
      </p:gr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9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2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7" grpId="0" animBg="1" advAuto="0"/>
      <p:bldP spid="200" grpId="0" animBg="1" advAuto="0"/>
    </p:bld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385" name="Shape 385"/>
          <p:cNvSpPr/>
          <p:nvPr/>
        </p:nvSpPr>
        <p:spPr>
          <a:xfrm>
            <a:off x="10390240" y="6197599"/>
            <a:ext cx="3857520"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Writes</a:t>
            </a:r>
          </a:p>
        </p:txBody>
      </p:sp>
      <p:sp>
        <p:nvSpPr>
          <p:cNvPr id="386" name="Shape 386"/>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 name="Shape 388"/>
          <p:cNvSpPr>
            <a:spLocks noGrp="1"/>
          </p:cNvSpPr>
          <p:nvPr>
            <p:ph type="title"/>
          </p:nvPr>
        </p:nvSpPr>
        <p:spPr>
          <a:prstGeom prst="rect">
            <a:avLst/>
          </a:prstGeom>
        </p:spPr>
        <p:txBody>
          <a:bodyPr/>
          <a:lstStyle/>
          <a:p>
            <a:r>
              <a:t>Create</a:t>
            </a:r>
          </a:p>
        </p:txBody>
      </p:sp>
      <p:sp>
        <p:nvSpPr>
          <p:cNvPr id="389" name="Shape 389"/>
          <p:cNvSpPr>
            <a:spLocks noGrp="1"/>
          </p:cNvSpPr>
          <p:nvPr>
            <p:ph type="body" idx="1"/>
          </p:nvPr>
        </p:nvSpPr>
        <p:spPr>
          <a:prstGeom prst="rect">
            <a:avLst/>
          </a:prstGeom>
        </p:spPr>
        <p:txBody>
          <a:bodyPr/>
          <a:lstStyle/>
          <a:p>
            <a:r>
              <a:t>POST [base]/[Resource]</a:t>
            </a:r>
          </a:p>
          <a:p>
            <a:r>
              <a:t>POST [base]/AllergyIntolerance</a:t>
            </a:r>
          </a:p>
          <a:p>
            <a:r>
              <a:t>Body (content-type) must match supported FHIR format</a:t>
            </a:r>
          </a:p>
        </p:txBody>
      </p:sp>
      <p:sp>
        <p:nvSpPr>
          <p:cNvPr id="390" name="Shape 390"/>
          <p:cNvSpPr/>
          <p:nvPr/>
        </p:nvSpPr>
        <p:spPr>
          <a:xfrm>
            <a:off x="253151" y="12843350"/>
            <a:ext cx="7962393"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u="sng">
                <a:hlinkClick r:id="rId2"/>
              </a:rPr>
              <a:t>http://hl7.org/fhir/dstu2/http.html#create</a:t>
            </a:r>
          </a:p>
        </p:txBody>
      </p:sp>
    </p:spTree>
  </p:cSld>
  <p:clrMapOvr>
    <a:masterClrMapping/>
  </p:clrMapOvr>
  <p:transition spd="slow"/>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p:cNvSpPr>
          <p:nvPr>
            <p:ph type="title"/>
          </p:nvPr>
        </p:nvSpPr>
        <p:spPr>
          <a:prstGeom prst="rect">
            <a:avLst/>
          </a:prstGeom>
        </p:spPr>
        <p:txBody>
          <a:bodyPr/>
          <a:lstStyle/>
          <a:p>
            <a:r>
              <a:rPr dirty="0"/>
              <a:t>Update</a:t>
            </a:r>
          </a:p>
        </p:txBody>
      </p:sp>
      <p:sp>
        <p:nvSpPr>
          <p:cNvPr id="393" name="Shape 393"/>
          <p:cNvSpPr>
            <a:spLocks noGrp="1"/>
          </p:cNvSpPr>
          <p:nvPr>
            <p:ph type="body" idx="1"/>
          </p:nvPr>
        </p:nvSpPr>
        <p:spPr>
          <a:prstGeom prst="rect">
            <a:avLst/>
          </a:prstGeom>
        </p:spPr>
        <p:txBody>
          <a:bodyPr/>
          <a:lstStyle/>
          <a:p>
            <a:r>
              <a:rPr dirty="0"/>
              <a:t>PUT [base]/[Resource]/[id]</a:t>
            </a:r>
          </a:p>
          <a:p>
            <a:r>
              <a:rPr dirty="0"/>
              <a:t>PUT [base]/</a:t>
            </a:r>
            <a:r>
              <a:rPr dirty="0" err="1"/>
              <a:t>AllergyIntolerance</a:t>
            </a:r>
            <a:r>
              <a:rPr dirty="0"/>
              <a:t>/123</a:t>
            </a:r>
          </a:p>
          <a:p>
            <a:r>
              <a:rPr dirty="0"/>
              <a:t>Body (content-type) must match supported FHIR format</a:t>
            </a:r>
          </a:p>
        </p:txBody>
      </p:sp>
      <p:sp>
        <p:nvSpPr>
          <p:cNvPr id="394" name="Shape 394"/>
          <p:cNvSpPr/>
          <p:nvPr/>
        </p:nvSpPr>
        <p:spPr>
          <a:xfrm>
            <a:off x="272483" y="12916355"/>
            <a:ext cx="8118412"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u="sng">
                <a:hlinkClick r:id="rId2"/>
              </a:rPr>
              <a:t>http://hl7.org/fhir/dstu2/http.html#update</a:t>
            </a:r>
          </a:p>
        </p:txBody>
      </p:sp>
    </p:spTree>
  </p:cSld>
  <p:clrMapOvr>
    <a:masterClrMapping/>
  </p:clrMapOvr>
  <p:transition spd="slow"/>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 name="Shape 396"/>
          <p:cNvSpPr>
            <a:spLocks noGrp="1"/>
          </p:cNvSpPr>
          <p:nvPr>
            <p:ph type="title"/>
          </p:nvPr>
        </p:nvSpPr>
        <p:spPr>
          <a:prstGeom prst="rect">
            <a:avLst/>
          </a:prstGeom>
        </p:spPr>
        <p:txBody>
          <a:bodyPr/>
          <a:lstStyle/>
          <a:p>
            <a:r>
              <a:t>Conditional Update</a:t>
            </a:r>
          </a:p>
        </p:txBody>
      </p:sp>
      <p:sp>
        <p:nvSpPr>
          <p:cNvPr id="397" name="Shape 397"/>
          <p:cNvSpPr>
            <a:spLocks noGrp="1"/>
          </p:cNvSpPr>
          <p:nvPr>
            <p:ph type="body" idx="1"/>
          </p:nvPr>
        </p:nvSpPr>
        <p:spPr>
          <a:prstGeom prst="rect">
            <a:avLst/>
          </a:prstGeom>
        </p:spPr>
        <p:txBody>
          <a:bodyPr/>
          <a:lstStyle/>
          <a:p>
            <a:r>
              <a:t>Optimistic Locking via “If-Match”</a:t>
            </a:r>
          </a:p>
          <a:p>
            <a:r>
              <a:t>Example: Version in database: 2a</a:t>
            </a:r>
          </a:p>
          <a:p>
            <a:pPr lvl="2"/>
            <a:r>
              <a:t>Version in “If-Match”: 1a - failure</a:t>
            </a:r>
          </a:p>
          <a:p>
            <a:pPr lvl="2"/>
            <a:r>
              <a:t>Version in “If-Match”: 2a - success</a:t>
            </a:r>
          </a:p>
        </p:txBody>
      </p:sp>
      <p:sp>
        <p:nvSpPr>
          <p:cNvPr id="398" name="Shape 398"/>
          <p:cNvSpPr/>
          <p:nvPr/>
        </p:nvSpPr>
        <p:spPr>
          <a:xfrm>
            <a:off x="255691" y="12843350"/>
            <a:ext cx="8687372"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u="sng">
                <a:hlinkClick r:id="rId2"/>
              </a:rPr>
              <a:t>http://hl7.org/fhir/dstu2/http.html#2.1.0.10.2</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97">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39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397">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397">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39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7" grpId="0" build="p" animBg="1" advAuto="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Shape 400"/>
          <p:cNvSpPr>
            <a:spLocks noGrp="1"/>
          </p:cNvSpPr>
          <p:nvPr>
            <p:ph type="title"/>
          </p:nvPr>
        </p:nvSpPr>
        <p:spPr>
          <a:prstGeom prst="rect">
            <a:avLst/>
          </a:prstGeom>
        </p:spPr>
        <p:txBody>
          <a:bodyPr/>
          <a:lstStyle/>
          <a:p>
            <a:r>
              <a:t>Exercise 4</a:t>
            </a:r>
          </a:p>
        </p:txBody>
      </p:sp>
    </p:spTree>
    <p:extLst>
      <p:ext uri="{BB962C8B-B14F-4D97-AF65-F5344CB8AC3E}">
        <p14:creationId xmlns:p14="http://schemas.microsoft.com/office/powerpoint/2010/main" val="1403814852"/>
      </p:ext>
    </p:extLst>
  </p:cSld>
  <p:clrMapOvr>
    <a:masterClrMapping/>
  </p:clrMapOvr>
  <p:transition spd="slow"/>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 name="Shape 402"/>
          <p:cNvSpPr>
            <a:spLocks noGrp="1"/>
          </p:cNvSpPr>
          <p:nvPr>
            <p:ph type="title"/>
          </p:nvPr>
        </p:nvSpPr>
        <p:spPr>
          <a:xfrm>
            <a:off x="1689100" y="952500"/>
            <a:ext cx="21005800" cy="2286000"/>
          </a:xfrm>
          <a:prstGeom prst="rect">
            <a:avLst/>
          </a:prstGeom>
        </p:spPr>
        <p:txBody>
          <a:bodyPr/>
          <a:lstStyle/>
          <a:p>
            <a:r>
              <a:rPr b="0" dirty="0">
                <a:solidFill>
                  <a:schemeClr val="tx1"/>
                </a:solidFill>
                <a:latin typeface="+mn-lt"/>
              </a:rPr>
              <a:t>Ex</a:t>
            </a:r>
            <a:r>
              <a:rPr lang="en-US" b="0" dirty="0">
                <a:solidFill>
                  <a:schemeClr val="tx1"/>
                </a:solidFill>
                <a:latin typeface="+mn-lt"/>
              </a:rPr>
              <a:t>erc</a:t>
            </a:r>
            <a:r>
              <a:rPr b="0" dirty="0">
                <a:solidFill>
                  <a:schemeClr val="tx1"/>
                </a:solidFill>
                <a:latin typeface="+mn-lt"/>
              </a:rPr>
              <a:t>ise 4</a:t>
            </a:r>
          </a:p>
        </p:txBody>
      </p:sp>
      <p:sp>
        <p:nvSpPr>
          <p:cNvPr id="403" name="Shape 403"/>
          <p:cNvSpPr>
            <a:spLocks noGrp="1"/>
          </p:cNvSpPr>
          <p:nvPr>
            <p:ph type="body" idx="1"/>
          </p:nvPr>
        </p:nvSpPr>
        <p:spPr>
          <a:prstGeom prst="rect">
            <a:avLst/>
          </a:prstGeom>
        </p:spPr>
        <p:txBody>
          <a:bodyPr/>
          <a:lstStyle/>
          <a:p>
            <a:r>
              <a:rPr dirty="0"/>
              <a:t>Find </a:t>
            </a:r>
            <a:r>
              <a:rPr lang="en-US" dirty="0"/>
              <a:t>the patient id for patient Fred Smart</a:t>
            </a:r>
            <a:endParaRPr dirty="0"/>
          </a:p>
        </p:txBody>
      </p:sp>
    </p:spTree>
    <p:extLst>
      <p:ext uri="{BB962C8B-B14F-4D97-AF65-F5344CB8AC3E}">
        <p14:creationId xmlns:p14="http://schemas.microsoft.com/office/powerpoint/2010/main" val="1005777574"/>
      </p:ext>
    </p:extLst>
  </p:cSld>
  <p:clrMapOvr>
    <a:masterClrMapping/>
  </p:clrMapOvr>
  <p:transition spd="slow"/>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 name="Shape 405"/>
          <p:cNvSpPr>
            <a:spLocks noGrp="1"/>
          </p:cNvSpPr>
          <p:nvPr>
            <p:ph type="title"/>
          </p:nvPr>
        </p:nvSpPr>
        <p:spPr>
          <a:xfrm>
            <a:off x="1689100" y="952500"/>
            <a:ext cx="21005800" cy="2286000"/>
          </a:xfrm>
          <a:prstGeom prst="rect">
            <a:avLst/>
          </a:prstGeom>
        </p:spPr>
        <p:txBody>
          <a:bodyPr/>
          <a:lstStyle/>
          <a:p>
            <a:r>
              <a:rPr b="0" dirty="0">
                <a:solidFill>
                  <a:schemeClr val="tx1"/>
                </a:solidFill>
                <a:latin typeface="+mn-lt"/>
              </a:rPr>
              <a:t>Exercise 4: Answer</a:t>
            </a:r>
          </a:p>
        </p:txBody>
      </p:sp>
      <p:sp>
        <p:nvSpPr>
          <p:cNvPr id="406" name="Shape 406"/>
          <p:cNvSpPr>
            <a:spLocks noGrp="1"/>
          </p:cNvSpPr>
          <p:nvPr>
            <p:ph type="body" sz="half" idx="1"/>
          </p:nvPr>
        </p:nvSpPr>
        <p:spPr>
          <a:xfrm>
            <a:off x="1689100" y="3238500"/>
            <a:ext cx="12493797" cy="9207500"/>
          </a:xfrm>
          <a:prstGeom prst="rect">
            <a:avLst/>
          </a:prstGeom>
        </p:spPr>
        <p:txBody>
          <a:bodyPr>
            <a:normAutofit/>
          </a:bodyPr>
          <a:lstStyle/>
          <a:p>
            <a:r>
              <a:rPr dirty="0"/>
              <a:t>Answer: </a:t>
            </a:r>
            <a:r>
              <a:rPr lang="en-US" dirty="0"/>
              <a:t>Fuzzy search is pulling any combination of “Smart” or “Fred”</a:t>
            </a:r>
            <a:endParaRPr dirty="0"/>
          </a:p>
          <a:p>
            <a:r>
              <a:rPr dirty="0"/>
              <a:t>GET </a:t>
            </a:r>
            <a:r>
              <a:rPr lang="en-US" dirty="0">
                <a:hlinkClick r:id="rId3"/>
              </a:rPr>
              <a:t>https://fhir-open.sandboxcerner.com/dstu2/0b8a0111-e8e6-4c26-a91c-5069cbc6b1ca/Patient?given=Fred&amp;family=Smart&amp;_format=json</a:t>
            </a:r>
            <a:endParaRPr lang="en-US" dirty="0"/>
          </a:p>
        </p:txBody>
      </p:sp>
      <p:pic>
        <p:nvPicPr>
          <p:cNvPr id="2" name="Picture 1">
            <a:extLst>
              <a:ext uri="{FF2B5EF4-FFF2-40B4-BE49-F238E27FC236}">
                <a16:creationId xmlns:a16="http://schemas.microsoft.com/office/drawing/2014/main" id="{33E5D248-214D-40C5-ACDF-05473C8223FE}"/>
              </a:ext>
            </a:extLst>
          </p:cNvPr>
          <p:cNvPicPr>
            <a:picLocks noChangeAspect="1"/>
          </p:cNvPicPr>
          <p:nvPr/>
        </p:nvPicPr>
        <p:blipFill>
          <a:blip r:embed="rId4"/>
          <a:stretch>
            <a:fillRect/>
          </a:stretch>
        </p:blipFill>
        <p:spPr>
          <a:xfrm>
            <a:off x="14182897" y="3238499"/>
            <a:ext cx="9503708" cy="7926805"/>
          </a:xfrm>
          <a:prstGeom prst="rect">
            <a:avLst/>
          </a:prstGeom>
        </p:spPr>
      </p:pic>
    </p:spTree>
    <p:extLst>
      <p:ext uri="{BB962C8B-B14F-4D97-AF65-F5344CB8AC3E}">
        <p14:creationId xmlns:p14="http://schemas.microsoft.com/office/powerpoint/2010/main" val="591628803"/>
      </p:ext>
    </p:extLst>
  </p:cSld>
  <p:clrMapOvr>
    <a:masterClrMapping/>
  </p:clrMapOvr>
  <p:transition spd="slow"/>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Shape 400"/>
          <p:cNvSpPr>
            <a:spLocks noGrp="1"/>
          </p:cNvSpPr>
          <p:nvPr>
            <p:ph type="title"/>
          </p:nvPr>
        </p:nvSpPr>
        <p:spPr>
          <a:prstGeom prst="rect">
            <a:avLst/>
          </a:prstGeom>
        </p:spPr>
        <p:txBody>
          <a:bodyPr/>
          <a:lstStyle/>
          <a:p>
            <a:r>
              <a:rPr dirty="0"/>
              <a:t>Exercise </a:t>
            </a:r>
            <a:r>
              <a:rPr lang="en-US" dirty="0"/>
              <a:t>5</a:t>
            </a:r>
            <a:endParaRPr dirty="0"/>
          </a:p>
        </p:txBody>
      </p:sp>
    </p:spTree>
  </p:cSld>
  <p:clrMapOvr>
    <a:masterClrMapping/>
  </p:clrMapOvr>
  <p:transition spd="slow"/>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 name="Shape 402"/>
          <p:cNvSpPr>
            <a:spLocks noGrp="1"/>
          </p:cNvSpPr>
          <p:nvPr>
            <p:ph type="title"/>
          </p:nvPr>
        </p:nvSpPr>
        <p:spPr>
          <a:prstGeom prst="rect">
            <a:avLst/>
          </a:prstGeom>
        </p:spPr>
        <p:txBody>
          <a:bodyPr/>
          <a:lstStyle/>
          <a:p>
            <a:r>
              <a:rPr dirty="0"/>
              <a:t>Exercise </a:t>
            </a:r>
            <a:r>
              <a:rPr lang="en-US" dirty="0"/>
              <a:t>5</a:t>
            </a:r>
            <a:endParaRPr dirty="0"/>
          </a:p>
        </p:txBody>
      </p:sp>
      <p:sp>
        <p:nvSpPr>
          <p:cNvPr id="403" name="Shape 403"/>
          <p:cNvSpPr>
            <a:spLocks noGrp="1"/>
          </p:cNvSpPr>
          <p:nvPr>
            <p:ph type="body" idx="1"/>
          </p:nvPr>
        </p:nvSpPr>
        <p:spPr>
          <a:prstGeom prst="rect">
            <a:avLst/>
          </a:prstGeom>
        </p:spPr>
        <p:txBody>
          <a:bodyPr/>
          <a:lstStyle/>
          <a:p>
            <a:r>
              <a:rPr dirty="0"/>
              <a:t>Find out the middle name for Patient Fred Smart</a:t>
            </a:r>
            <a:r>
              <a:rPr lang="en-US" dirty="0"/>
              <a:t> (id = 4478007)</a:t>
            </a:r>
            <a:endParaRPr dirty="0"/>
          </a:p>
        </p:txBody>
      </p:sp>
    </p:spTree>
  </p:cSld>
  <p:clrMapOvr>
    <a:masterClrMapping/>
  </p:clrMapOvr>
  <p:transition spd="slow"/>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 name="Shape 405"/>
          <p:cNvSpPr>
            <a:spLocks noGrp="1"/>
          </p:cNvSpPr>
          <p:nvPr>
            <p:ph type="title"/>
          </p:nvPr>
        </p:nvSpPr>
        <p:spPr>
          <a:prstGeom prst="rect">
            <a:avLst/>
          </a:prstGeom>
        </p:spPr>
        <p:txBody>
          <a:bodyPr/>
          <a:lstStyle/>
          <a:p>
            <a:r>
              <a:rPr dirty="0"/>
              <a:t>Exercise </a:t>
            </a:r>
            <a:r>
              <a:rPr lang="en-US" dirty="0"/>
              <a:t>5</a:t>
            </a:r>
            <a:r>
              <a:rPr dirty="0"/>
              <a:t>: Answer</a:t>
            </a:r>
          </a:p>
        </p:txBody>
      </p:sp>
      <p:sp>
        <p:nvSpPr>
          <p:cNvPr id="406" name="Shape 406"/>
          <p:cNvSpPr>
            <a:spLocks noGrp="1"/>
          </p:cNvSpPr>
          <p:nvPr>
            <p:ph type="body" sz="half" idx="1"/>
          </p:nvPr>
        </p:nvSpPr>
        <p:spPr>
          <a:xfrm>
            <a:off x="1689100" y="3238500"/>
            <a:ext cx="12493797" cy="9207500"/>
          </a:xfrm>
          <a:prstGeom prst="rect">
            <a:avLst/>
          </a:prstGeom>
        </p:spPr>
        <p:txBody>
          <a:bodyPr/>
          <a:lstStyle/>
          <a:p>
            <a:r>
              <a:rPr dirty="0"/>
              <a:t>Answer: Rick</a:t>
            </a:r>
          </a:p>
          <a:p>
            <a:r>
              <a:rPr dirty="0"/>
              <a:t>GET </a:t>
            </a:r>
            <a:r>
              <a:rPr u="sng" dirty="0">
                <a:hlinkClick r:id="rId3"/>
              </a:rPr>
              <a:t>https://fhir-open.sandboxcerner.com/dstu2/0b8a0111-e8e6-4c26-a91c-5069cbc6b1ca/Patient/4478007?_format=json</a:t>
            </a:r>
          </a:p>
          <a:p>
            <a:r>
              <a:rPr u="sng" dirty="0">
                <a:hlinkClick r:id="rId4"/>
              </a:rPr>
              <a:t>http://hl7.org/fhir/dstu2/datatypes.html#HumanName</a:t>
            </a:r>
            <a:r>
              <a:rPr dirty="0"/>
              <a:t> (middle is subsequent given name)</a:t>
            </a:r>
          </a:p>
        </p:txBody>
      </p:sp>
      <p:pic>
        <p:nvPicPr>
          <p:cNvPr id="407" name="pasted-image.png"/>
          <p:cNvPicPr>
            <a:picLocks noChangeAspect="1"/>
          </p:cNvPicPr>
          <p:nvPr/>
        </p:nvPicPr>
        <p:blipFill>
          <a:blip r:embed="rId5">
            <a:extLst/>
          </a:blip>
          <a:stretch>
            <a:fillRect/>
          </a:stretch>
        </p:blipFill>
        <p:spPr>
          <a:xfrm>
            <a:off x="14717160" y="3905250"/>
            <a:ext cx="9194801" cy="7874000"/>
          </a:xfrm>
          <a:prstGeom prst="rect">
            <a:avLst/>
          </a:prstGeom>
          <a:ln w="12700">
            <a:miter lim="400000"/>
          </a:ln>
        </p:spPr>
      </p:pic>
    </p:spTree>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2" name="pasted-image.png"/>
          <p:cNvPicPr>
            <a:picLocks noChangeAspect="1"/>
          </p:cNvPicPr>
          <p:nvPr/>
        </p:nvPicPr>
        <p:blipFill>
          <a:blip r:embed="rId2">
            <a:extLst/>
          </a:blip>
          <a:stretch>
            <a:fillRect/>
          </a:stretch>
        </p:blipFill>
        <p:spPr>
          <a:xfrm>
            <a:off x="4067424" y="0"/>
            <a:ext cx="14623552" cy="13716001"/>
          </a:xfrm>
          <a:prstGeom prst="rect">
            <a:avLst/>
          </a:prstGeom>
          <a:ln w="12700">
            <a:miter lim="400000"/>
          </a:ln>
        </p:spPr>
      </p:pic>
      <p:grpSp>
        <p:nvGrpSpPr>
          <p:cNvPr id="207" name="Group 207"/>
          <p:cNvGrpSpPr/>
          <p:nvPr/>
        </p:nvGrpSpPr>
        <p:grpSpPr>
          <a:xfrm>
            <a:off x="139700" y="8287642"/>
            <a:ext cx="6471705" cy="2920576"/>
            <a:chOff x="0" y="0"/>
            <a:chExt cx="6471704" cy="2920574"/>
          </a:xfrm>
        </p:grpSpPr>
        <p:pic>
          <p:nvPicPr>
            <p:cNvPr id="203" name="Picture 202"/>
            <p:cNvPicPr>
              <a:picLocks/>
            </p:cNvPicPr>
            <p:nvPr/>
          </p:nvPicPr>
          <p:blipFill>
            <a:blip r:embed="rId3">
              <a:extLst/>
            </a:blip>
            <a:stretch>
              <a:fillRect/>
            </a:stretch>
          </p:blipFill>
          <p:spPr>
            <a:xfrm>
              <a:off x="4359816" y="2491771"/>
              <a:ext cx="2111889" cy="428804"/>
            </a:xfrm>
            <a:prstGeom prst="rect">
              <a:avLst/>
            </a:prstGeom>
            <a:effectLst/>
          </p:spPr>
        </p:pic>
        <p:sp>
          <p:nvSpPr>
            <p:cNvPr id="205" name="Shape 205"/>
            <p:cNvSpPr/>
            <p:nvPr/>
          </p:nvSpPr>
          <p:spPr>
            <a:xfrm flipH="1">
              <a:off x="0" y="0"/>
              <a:ext cx="4419700" cy="2195612"/>
            </a:xfrm>
            <a:prstGeom prst="wedgeEllipseCallout">
              <a:avLst>
                <a:gd name="adj1" fmla="val -49385"/>
                <a:gd name="adj2" fmla="val 69820"/>
              </a:avLst>
            </a:prstGeom>
            <a:blipFill rotWithShape="1">
              <a:blip r:embed="rId4"/>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dirty="0"/>
            </a:p>
          </p:txBody>
        </p:sp>
        <p:sp>
          <p:nvSpPr>
            <p:cNvPr id="206" name="Shape 206"/>
            <p:cNvSpPr/>
            <p:nvPr/>
          </p:nvSpPr>
          <p:spPr>
            <a:xfrm>
              <a:off x="640814" y="703957"/>
              <a:ext cx="3138171" cy="8636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rPr dirty="0"/>
                <a:t>Resources</a:t>
              </a:r>
            </a:p>
          </p:txBody>
        </p:sp>
      </p:grpSp>
      <p:grpSp>
        <p:nvGrpSpPr>
          <p:cNvPr id="214" name="Group 214"/>
          <p:cNvGrpSpPr/>
          <p:nvPr/>
        </p:nvGrpSpPr>
        <p:grpSpPr>
          <a:xfrm>
            <a:off x="4233292" y="8968382"/>
            <a:ext cx="7266651" cy="4126916"/>
            <a:chOff x="-25400" y="0"/>
            <a:chExt cx="7266649" cy="4126914"/>
          </a:xfrm>
        </p:grpSpPr>
        <p:pic>
          <p:nvPicPr>
            <p:cNvPr id="208" name="Picture 207"/>
            <p:cNvPicPr>
              <a:picLocks/>
            </p:cNvPicPr>
            <p:nvPr/>
          </p:nvPicPr>
          <p:blipFill>
            <a:blip r:embed="rId5">
              <a:extLst/>
            </a:blip>
            <a:stretch>
              <a:fillRect/>
            </a:stretch>
          </p:blipFill>
          <p:spPr>
            <a:xfrm>
              <a:off x="-25400" y="2193802"/>
              <a:ext cx="2958150" cy="1933113"/>
            </a:xfrm>
            <a:prstGeom prst="rect">
              <a:avLst/>
            </a:prstGeom>
            <a:effectLst/>
          </p:spPr>
        </p:pic>
        <p:pic>
          <p:nvPicPr>
            <p:cNvPr id="210" name="Picture 209"/>
            <p:cNvPicPr>
              <a:picLocks/>
            </p:cNvPicPr>
            <p:nvPr/>
          </p:nvPicPr>
          <p:blipFill>
            <a:blip r:embed="rId6">
              <a:extLst/>
            </a:blip>
            <a:stretch>
              <a:fillRect/>
            </a:stretch>
          </p:blipFill>
          <p:spPr>
            <a:xfrm>
              <a:off x="3215427" y="2488906"/>
              <a:ext cx="2958151" cy="569680"/>
            </a:xfrm>
            <a:prstGeom prst="rect">
              <a:avLst/>
            </a:prstGeom>
            <a:effectLst/>
          </p:spPr>
        </p:pic>
        <p:sp>
          <p:nvSpPr>
            <p:cNvPr id="212" name="Shape 212"/>
            <p:cNvSpPr/>
            <p:nvPr/>
          </p:nvSpPr>
          <p:spPr>
            <a:xfrm>
              <a:off x="2832563" y="0"/>
              <a:ext cx="4408687" cy="2309218"/>
            </a:xfrm>
            <a:prstGeom prst="wedgeEllipseCallout">
              <a:avLst>
                <a:gd name="adj1" fmla="val -49396"/>
                <a:gd name="adj2" fmla="val 68454"/>
              </a:avLst>
            </a:prstGeom>
            <a:blipFill rotWithShape="1">
              <a:blip r:embed="rId4"/>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dirty="0"/>
            </a:p>
          </p:txBody>
        </p:sp>
        <p:sp>
          <p:nvSpPr>
            <p:cNvPr id="213" name="Shape 213"/>
            <p:cNvSpPr/>
            <p:nvPr/>
          </p:nvSpPr>
          <p:spPr>
            <a:xfrm>
              <a:off x="4009575" y="554831"/>
              <a:ext cx="2054861" cy="16256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rPr dirty="0"/>
                <a:t>Spec</a:t>
              </a:r>
              <a:br>
                <a:rPr dirty="0"/>
              </a:br>
              <a:r>
                <a:rPr dirty="0"/>
                <a:t>Details</a:t>
              </a:r>
            </a:p>
          </p:txBody>
        </p:sp>
      </p:grpSp>
      <p:grpSp>
        <p:nvGrpSpPr>
          <p:cNvPr id="219" name="Group 219"/>
          <p:cNvGrpSpPr/>
          <p:nvPr/>
        </p:nvGrpSpPr>
        <p:grpSpPr>
          <a:xfrm>
            <a:off x="7567724" y="9306619"/>
            <a:ext cx="11056826" cy="3810209"/>
            <a:chOff x="-25399" y="0"/>
            <a:chExt cx="11056825" cy="3810208"/>
          </a:xfrm>
        </p:grpSpPr>
        <p:pic>
          <p:nvPicPr>
            <p:cNvPr id="215" name="Picture 214"/>
            <p:cNvPicPr>
              <a:picLocks/>
            </p:cNvPicPr>
            <p:nvPr/>
          </p:nvPicPr>
          <p:blipFill>
            <a:blip r:embed="rId7">
              <a:extLst/>
            </a:blip>
            <a:stretch>
              <a:fillRect/>
            </a:stretch>
          </p:blipFill>
          <p:spPr>
            <a:xfrm>
              <a:off x="-25400" y="3240530"/>
              <a:ext cx="4912786" cy="569679"/>
            </a:xfrm>
            <a:prstGeom prst="rect">
              <a:avLst/>
            </a:prstGeom>
            <a:effectLst/>
          </p:spPr>
        </p:pic>
        <p:sp>
          <p:nvSpPr>
            <p:cNvPr id="217" name="Shape 217"/>
            <p:cNvSpPr/>
            <p:nvPr/>
          </p:nvSpPr>
          <p:spPr>
            <a:xfrm>
              <a:off x="4687775" y="0"/>
              <a:ext cx="6343651" cy="3113981"/>
            </a:xfrm>
            <a:prstGeom prst="wedgeEllipseCallout">
              <a:avLst>
                <a:gd name="adj1" fmla="val -49386"/>
                <a:gd name="adj2" fmla="val 70000"/>
              </a:avLst>
            </a:prstGeom>
            <a:blipFill rotWithShape="1">
              <a:blip r:embed="rId4"/>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dirty="0"/>
            </a:p>
          </p:txBody>
        </p:sp>
        <p:sp>
          <p:nvSpPr>
            <p:cNvPr id="218" name="Shape 218"/>
            <p:cNvSpPr/>
            <p:nvPr/>
          </p:nvSpPr>
          <p:spPr>
            <a:xfrm>
              <a:off x="6343220" y="645720"/>
              <a:ext cx="3032761" cy="16256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r>
                <a:rPr dirty="0"/>
                <a:t>Reference</a:t>
              </a:r>
              <a:br>
                <a:rPr dirty="0"/>
              </a:br>
              <a:r>
                <a:rPr dirty="0"/>
                <a:t>Libraries</a:t>
              </a:r>
            </a:p>
          </p:txBody>
        </p:sp>
      </p:grpSp>
      <p:sp>
        <p:nvSpPr>
          <p:cNvPr id="220" name="Shape 220"/>
          <p:cNvSpPr/>
          <p:nvPr/>
        </p:nvSpPr>
        <p:spPr>
          <a:xfrm>
            <a:off x="16336644" y="5537199"/>
            <a:ext cx="8016618" cy="314960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r>
              <a:rPr dirty="0"/>
              <a:t>Note: HAPI is the recommended Java Reference implementation</a:t>
            </a:r>
          </a:p>
          <a:p>
            <a:r>
              <a:rPr u="sng" dirty="0">
                <a:hlinkClick r:id="rId8"/>
              </a:rPr>
              <a:t>http://hapifhir.io/index.html</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0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iterate>
                                    <p:tmAbs val="0"/>
                                  </p:iterate>
                                  <p:childTnLst>
                                    <p:set>
                                      <p:cBhvr>
                                        <p:cTn id="10" fill="hold">
                                          <p:stCondLst>
                                            <p:cond delay="0"/>
                                          </p:stCondLst>
                                        </p:cTn>
                                        <p:tgtEl>
                                          <p:spTgt spid="20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2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iterate>
                                    <p:tmAbs val="0"/>
                                  </p:iterate>
                                  <p:childTnLst>
                                    <p:set>
                                      <p:cBhvr>
                                        <p:cTn id="18" fill="hold">
                                          <p:stCondLst>
                                            <p:cond delay="0"/>
                                          </p:stCondLst>
                                        </p:cTn>
                                        <p:tgtEl>
                                          <p:spTgt spid="214"/>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2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iterate>
                                    <p:tmAbs val="0"/>
                                  </p:iterate>
                                  <p:childTnLst>
                                    <p:set>
                                      <p:cBhvr>
                                        <p:cTn id="26" fill="hold">
                                          <p:stCondLst>
                                            <p:cond delay="0"/>
                                          </p:stCondLst>
                                        </p:cTn>
                                        <p:tgtEl>
                                          <p:spTgt spid="219"/>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iterate>
                                    <p:tmAbs val="0"/>
                                  </p:iterate>
                                  <p:childTnLst>
                                    <p:set>
                                      <p:cBhvr>
                                        <p:cTn id="30" fill="hold"/>
                                        <p:tgtEl>
                                          <p:spTgt spid="2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7" grpId="0" animBg="1" advAuto="0"/>
      <p:bldP spid="207" grpId="1" animBg="1" advAuto="0"/>
      <p:bldP spid="214" grpId="0" animBg="1" advAuto="0"/>
      <p:bldP spid="214" grpId="1" animBg="1" advAuto="0"/>
      <p:bldP spid="219" grpId="0" animBg="1" advAuto="0"/>
      <p:bldP spid="219" grpId="1" animBg="1" advAuto="0"/>
      <p:bldP spid="220" grpId="0" animBg="1" advAuto="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p:cNvSpPr>
          <p:nvPr>
            <p:ph type="title"/>
          </p:nvPr>
        </p:nvSpPr>
        <p:spPr>
          <a:prstGeom prst="rect">
            <a:avLst/>
          </a:prstGeom>
        </p:spPr>
        <p:txBody>
          <a:bodyPr/>
          <a:lstStyle/>
          <a:p>
            <a:r>
              <a:rPr dirty="0"/>
              <a:t>Exercise </a:t>
            </a:r>
            <a:r>
              <a:rPr lang="en-US" dirty="0"/>
              <a:t>6</a:t>
            </a:r>
            <a:endParaRPr dirty="0"/>
          </a:p>
        </p:txBody>
      </p:sp>
    </p:spTree>
  </p:cSld>
  <p:clrMapOvr>
    <a:masterClrMapping/>
  </p:clrMapOvr>
  <p:transition spd="slow"/>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Shape 413"/>
          <p:cNvSpPr>
            <a:spLocks noGrp="1"/>
          </p:cNvSpPr>
          <p:nvPr>
            <p:ph type="title"/>
          </p:nvPr>
        </p:nvSpPr>
        <p:spPr>
          <a:prstGeom prst="rect">
            <a:avLst/>
          </a:prstGeom>
        </p:spPr>
        <p:txBody>
          <a:bodyPr/>
          <a:lstStyle/>
          <a:p>
            <a:r>
              <a:rPr dirty="0"/>
              <a:t>Exercise </a:t>
            </a:r>
            <a:r>
              <a:rPr lang="en-US" dirty="0"/>
              <a:t>6</a:t>
            </a:r>
            <a:endParaRPr dirty="0"/>
          </a:p>
        </p:txBody>
      </p:sp>
      <p:sp>
        <p:nvSpPr>
          <p:cNvPr id="414" name="Shape 414"/>
          <p:cNvSpPr>
            <a:spLocks noGrp="1"/>
          </p:cNvSpPr>
          <p:nvPr>
            <p:ph type="body" idx="1"/>
          </p:nvPr>
        </p:nvSpPr>
        <p:spPr>
          <a:prstGeom prst="rect">
            <a:avLst/>
          </a:prstGeom>
        </p:spPr>
        <p:txBody>
          <a:bodyPr/>
          <a:lstStyle/>
          <a:p>
            <a:r>
              <a:rPr dirty="0"/>
              <a:t>How many </a:t>
            </a:r>
            <a:r>
              <a:rPr b="1" dirty="0">
                <a:latin typeface="+mj-lt"/>
                <a:ea typeface="+mj-ea"/>
                <a:cs typeface="+mj-cs"/>
                <a:sym typeface="Helvetica"/>
              </a:rPr>
              <a:t>current</a:t>
            </a:r>
            <a:r>
              <a:rPr dirty="0"/>
              <a:t> allergies or intolerances does Tim Peters</a:t>
            </a:r>
            <a:r>
              <a:rPr lang="en-US" dirty="0"/>
              <a:t> (id = 1316024)</a:t>
            </a:r>
            <a:r>
              <a:rPr dirty="0"/>
              <a:t> have?</a:t>
            </a:r>
          </a:p>
          <a:p>
            <a:pPr lvl="1"/>
            <a:r>
              <a:rPr dirty="0"/>
              <a:t>Current: actual or possible existing allergies or intolerances </a:t>
            </a:r>
          </a:p>
          <a:p>
            <a:pPr lvl="1"/>
            <a:r>
              <a:rPr dirty="0"/>
              <a:t>Hint: What indicates “current” for this FHIR resource?</a:t>
            </a:r>
          </a:p>
        </p:txBody>
      </p:sp>
    </p:spTree>
  </p:cSld>
  <p:clrMapOvr>
    <a:masterClrMapping/>
  </p:clrMapOvr>
  <p:transition spd="slow"/>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Shape 416"/>
          <p:cNvSpPr>
            <a:spLocks noGrp="1"/>
          </p:cNvSpPr>
          <p:nvPr>
            <p:ph type="title"/>
          </p:nvPr>
        </p:nvSpPr>
        <p:spPr>
          <a:prstGeom prst="rect">
            <a:avLst/>
          </a:prstGeom>
        </p:spPr>
        <p:txBody>
          <a:bodyPr/>
          <a:lstStyle/>
          <a:p>
            <a:r>
              <a:rPr dirty="0"/>
              <a:t>Exercise </a:t>
            </a:r>
            <a:r>
              <a:rPr lang="en-US" dirty="0"/>
              <a:t>6</a:t>
            </a:r>
            <a:r>
              <a:rPr dirty="0"/>
              <a:t>: Answer</a:t>
            </a:r>
          </a:p>
        </p:txBody>
      </p:sp>
      <p:sp>
        <p:nvSpPr>
          <p:cNvPr id="417" name="Shape 417"/>
          <p:cNvSpPr>
            <a:spLocks noGrp="1"/>
          </p:cNvSpPr>
          <p:nvPr>
            <p:ph type="body" idx="1"/>
          </p:nvPr>
        </p:nvSpPr>
        <p:spPr>
          <a:prstGeom prst="rect">
            <a:avLst/>
          </a:prstGeom>
        </p:spPr>
        <p:txBody>
          <a:bodyPr/>
          <a:lstStyle/>
          <a:p>
            <a:r>
              <a:rPr lang="en-US" dirty="0"/>
              <a:t>39</a:t>
            </a:r>
            <a:endParaRPr dirty="0"/>
          </a:p>
          <a:p>
            <a:pPr lvl="1"/>
            <a:r>
              <a:rPr dirty="0"/>
              <a:t>GET </a:t>
            </a:r>
            <a:r>
              <a:rPr u="sng" dirty="0">
                <a:hlinkClick r:id="rId3"/>
              </a:rPr>
              <a:t>https://fhir-open.sandboxcerner.com/dstu2/0b8a0111-e8e6-4c26-a91c-5069cbc6b1ca/AllergyIntolerance?patient=1316024&amp;_format=json</a:t>
            </a:r>
          </a:p>
          <a:p>
            <a:pPr lvl="1"/>
            <a:r>
              <a:rPr dirty="0"/>
              <a:t>GET </a:t>
            </a:r>
            <a:r>
              <a:rPr u="sng" dirty="0">
                <a:hlinkClick r:id="rId4"/>
              </a:rPr>
              <a:t>https://fhir-open.sandboxcerner.com/dstu2/0b8a0111-e8e6-4c26-a91c-5069cbc6b1ca/AllergyIntolerance?patient=1316024&amp;status=active,unconfirmed,confirmed&amp;_format=json</a:t>
            </a:r>
          </a:p>
        </p:txBody>
      </p:sp>
    </p:spTree>
  </p:cSld>
  <p:clrMapOvr>
    <a:masterClrMapping/>
  </p:clrMapOvr>
  <p:transition spd="slow"/>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3" name="Group 423"/>
          <p:cNvGrpSpPr/>
          <p:nvPr/>
        </p:nvGrpSpPr>
        <p:grpSpPr>
          <a:xfrm>
            <a:off x="787400" y="3213100"/>
            <a:ext cx="22809200" cy="7991251"/>
            <a:chOff x="0" y="0"/>
            <a:chExt cx="22809200" cy="7991250"/>
          </a:xfrm>
        </p:grpSpPr>
        <p:pic>
          <p:nvPicPr>
            <p:cNvPr id="421" name="pasted-image.png"/>
            <p:cNvPicPr>
              <a:picLocks noChangeAspect="1"/>
            </p:cNvPicPr>
            <p:nvPr/>
          </p:nvPicPr>
          <p:blipFill>
            <a:blip r:embed="rId2">
              <a:extLst/>
            </a:blip>
            <a:stretch>
              <a:fillRect/>
            </a:stretch>
          </p:blipFill>
          <p:spPr>
            <a:xfrm>
              <a:off x="0" y="0"/>
              <a:ext cx="22809200" cy="7289800"/>
            </a:xfrm>
            <a:prstGeom prst="rect">
              <a:avLst/>
            </a:prstGeom>
            <a:ln w="12700" cap="flat">
              <a:noFill/>
              <a:miter lim="400000"/>
            </a:ln>
            <a:effectLst/>
          </p:spPr>
        </p:pic>
        <p:sp>
          <p:nvSpPr>
            <p:cNvPr id="422" name="Shape 422"/>
            <p:cNvSpPr/>
            <p:nvPr/>
          </p:nvSpPr>
          <p:spPr>
            <a:xfrm>
              <a:off x="174737" y="460196"/>
              <a:ext cx="1270001" cy="7531055"/>
            </a:xfrm>
            <a:prstGeom prst="rect">
              <a:avLst/>
            </a:prstGeom>
            <a:noFill/>
            <a:ln w="63500" cap="flat">
              <a:solidFill>
                <a:schemeClr val="accent5"/>
              </a:solidFill>
              <a:prstDash val="solid"/>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3200">
                  <a:solidFill>
                    <a:srgbClr val="FFFFFF"/>
                  </a:solidFill>
                </a:defRPr>
              </a:pPr>
              <a:endParaRPr/>
            </a:p>
          </p:txBody>
        </p:sp>
      </p:grpSp>
      <p:sp>
        <p:nvSpPr>
          <p:cNvPr id="424" name="Shape 424"/>
          <p:cNvSpPr/>
          <p:nvPr/>
        </p:nvSpPr>
        <p:spPr>
          <a:xfrm>
            <a:off x="358005" y="12573396"/>
            <a:ext cx="12810999"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gn="l">
              <a:spcBef>
                <a:spcPts val="5900"/>
              </a:spcBef>
              <a:defRPr sz="3500" u="sng">
                <a:hlinkClick r:id="rId3"/>
              </a:defRPr>
            </a:lvl1pPr>
          </a:lstStyle>
          <a:p>
            <a:pPr>
              <a:defRPr u="none"/>
            </a:pPr>
            <a:r>
              <a:rPr u="sng">
                <a:hlinkClick r:id="rId3"/>
              </a:rPr>
              <a:t>http://hl7.org/fhir/DSTU2/valueset-allergy-intolerance-status.html</a:t>
            </a:r>
          </a:p>
        </p:txBody>
      </p:sp>
    </p:spTree>
  </p:cSld>
  <p:clrMapOvr>
    <a:masterClrMapping/>
  </p:clrMapOvr>
  <p:transition spd="slow"/>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6" name="Shape 426"/>
          <p:cNvSpPr>
            <a:spLocks noGrp="1"/>
          </p:cNvSpPr>
          <p:nvPr>
            <p:ph type="title"/>
          </p:nvPr>
        </p:nvSpPr>
        <p:spPr>
          <a:prstGeom prst="rect">
            <a:avLst/>
          </a:prstGeom>
        </p:spPr>
        <p:txBody>
          <a:bodyPr/>
          <a:lstStyle/>
          <a:p>
            <a:r>
              <a:t>What if it wasn’t mapped/known?</a:t>
            </a:r>
          </a:p>
        </p:txBody>
      </p:sp>
      <p:sp>
        <p:nvSpPr>
          <p:cNvPr id="427" name="Shape 427"/>
          <p:cNvSpPr/>
          <p:nvPr/>
        </p:nvSpPr>
        <p:spPr>
          <a:xfrm>
            <a:off x="176052" y="12877562"/>
            <a:ext cx="9229663"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u="sng">
                <a:hlinkClick r:id="rId3"/>
              </a:rPr>
              <a:t>http://hl7.org/fhir/dstu2/allergyintolerance.html</a:t>
            </a:r>
          </a:p>
        </p:txBody>
      </p:sp>
      <p:pic>
        <p:nvPicPr>
          <p:cNvPr id="428" name="pasted-image.png"/>
          <p:cNvPicPr>
            <a:picLocks noChangeAspect="1"/>
          </p:cNvPicPr>
          <p:nvPr/>
        </p:nvPicPr>
        <p:blipFill>
          <a:blip r:embed="rId4">
            <a:extLst/>
          </a:blip>
          <a:stretch>
            <a:fillRect/>
          </a:stretch>
        </p:blipFill>
        <p:spPr>
          <a:xfrm>
            <a:off x="2438400" y="2877011"/>
            <a:ext cx="19507200" cy="1676401"/>
          </a:xfrm>
          <a:prstGeom prst="rect">
            <a:avLst/>
          </a:prstGeom>
          <a:ln w="12700">
            <a:miter lim="400000"/>
          </a:ln>
        </p:spPr>
      </p:pic>
      <p:pic>
        <p:nvPicPr>
          <p:cNvPr id="429" name="Picture 428"/>
          <p:cNvPicPr>
            <a:picLocks/>
          </p:cNvPicPr>
          <p:nvPr/>
        </p:nvPicPr>
        <p:blipFill>
          <a:blip r:embed="rId5">
            <a:extLst/>
          </a:blip>
          <a:stretch>
            <a:fillRect/>
          </a:stretch>
        </p:blipFill>
        <p:spPr>
          <a:xfrm>
            <a:off x="7565001" y="3498361"/>
            <a:ext cx="1351845" cy="1045896"/>
          </a:xfrm>
          <a:prstGeom prst="rect">
            <a:avLst/>
          </a:prstGeom>
          <a:effectLst>
            <a:outerShdw blurRad="38100" dist="25400" dir="5400000" rotWithShape="0">
              <a:srgbClr val="000000">
                <a:alpha val="50000"/>
              </a:srgbClr>
            </a:outerShdw>
          </a:effectLst>
        </p:spPr>
      </p:pic>
    </p:spTree>
  </p:cSld>
  <p:clrMapOvr>
    <a:masterClrMapping/>
  </p:clrMapOvr>
  <p:transition spd="slow"/>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p:cNvSpPr>
          <p:nvPr>
            <p:ph type="title"/>
          </p:nvPr>
        </p:nvSpPr>
        <p:spPr>
          <a:prstGeom prst="rect">
            <a:avLst/>
          </a:prstGeom>
        </p:spPr>
        <p:txBody>
          <a:bodyPr/>
          <a:lstStyle/>
          <a:p>
            <a:r>
              <a:rPr dirty="0"/>
              <a:t>Exercise </a:t>
            </a:r>
            <a:r>
              <a:rPr lang="en-US" dirty="0"/>
              <a:t>7</a:t>
            </a:r>
            <a:endParaRPr dirty="0"/>
          </a:p>
        </p:txBody>
      </p:sp>
    </p:spTree>
  </p:cSld>
  <p:clrMapOvr>
    <a:masterClrMapping/>
  </p:clrMapOvr>
  <p:transition spd="slow"/>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5" name="Shape 435"/>
          <p:cNvSpPr>
            <a:spLocks noGrp="1"/>
          </p:cNvSpPr>
          <p:nvPr>
            <p:ph type="title"/>
          </p:nvPr>
        </p:nvSpPr>
        <p:spPr>
          <a:prstGeom prst="rect">
            <a:avLst/>
          </a:prstGeom>
        </p:spPr>
        <p:txBody>
          <a:bodyPr/>
          <a:lstStyle/>
          <a:p>
            <a:r>
              <a:rPr dirty="0"/>
              <a:t>Exercise </a:t>
            </a:r>
            <a:r>
              <a:rPr lang="en-US" dirty="0"/>
              <a:t>7</a:t>
            </a:r>
            <a:endParaRPr dirty="0"/>
          </a:p>
        </p:txBody>
      </p:sp>
      <p:sp>
        <p:nvSpPr>
          <p:cNvPr id="436" name="Shape 436"/>
          <p:cNvSpPr>
            <a:spLocks noGrp="1"/>
          </p:cNvSpPr>
          <p:nvPr>
            <p:ph type="body" idx="1"/>
          </p:nvPr>
        </p:nvSpPr>
        <p:spPr>
          <a:prstGeom prst="rect">
            <a:avLst/>
          </a:prstGeom>
        </p:spPr>
        <p:txBody>
          <a:bodyPr/>
          <a:lstStyle/>
          <a:p>
            <a:r>
              <a:rPr dirty="0"/>
              <a:t>How many different </a:t>
            </a:r>
            <a:r>
              <a:rPr b="1" dirty="0" err="1">
                <a:latin typeface="+mj-lt"/>
                <a:ea typeface="+mj-ea"/>
                <a:cs typeface="+mj-cs"/>
                <a:sym typeface="Helvetica"/>
              </a:rPr>
              <a:t>MedicationOrder</a:t>
            </a:r>
            <a:r>
              <a:rPr dirty="0" err="1"/>
              <a:t>s</a:t>
            </a:r>
            <a:r>
              <a:rPr dirty="0"/>
              <a:t> of </a:t>
            </a:r>
            <a:r>
              <a:rPr i="1" dirty="0"/>
              <a:t>Advil Cold and Sinus</a:t>
            </a:r>
            <a:r>
              <a:rPr dirty="0"/>
              <a:t> does Tim Peters</a:t>
            </a:r>
            <a:r>
              <a:rPr lang="en-US" dirty="0"/>
              <a:t> (id = 1316024)</a:t>
            </a:r>
            <a:r>
              <a:rPr dirty="0"/>
              <a:t> have?</a:t>
            </a:r>
          </a:p>
        </p:txBody>
      </p:sp>
    </p:spTree>
  </p:cSld>
  <p:clrMapOvr>
    <a:masterClrMapping/>
  </p:clrMapOvr>
  <p:transition spd="slow"/>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 name="Shape 438"/>
          <p:cNvSpPr>
            <a:spLocks noGrp="1"/>
          </p:cNvSpPr>
          <p:nvPr>
            <p:ph type="title"/>
          </p:nvPr>
        </p:nvSpPr>
        <p:spPr>
          <a:prstGeom prst="rect">
            <a:avLst/>
          </a:prstGeom>
        </p:spPr>
        <p:txBody>
          <a:bodyPr/>
          <a:lstStyle/>
          <a:p>
            <a:r>
              <a:rPr dirty="0"/>
              <a:t>Exercise </a:t>
            </a:r>
            <a:r>
              <a:rPr lang="en-US" dirty="0"/>
              <a:t>7</a:t>
            </a:r>
            <a:r>
              <a:rPr dirty="0"/>
              <a:t>: Answer</a:t>
            </a:r>
          </a:p>
        </p:txBody>
      </p:sp>
      <p:sp>
        <p:nvSpPr>
          <p:cNvPr id="439" name="Shape 439"/>
          <p:cNvSpPr>
            <a:spLocks noGrp="1"/>
          </p:cNvSpPr>
          <p:nvPr>
            <p:ph type="body" idx="1"/>
          </p:nvPr>
        </p:nvSpPr>
        <p:spPr>
          <a:xfrm>
            <a:off x="1689100" y="3238500"/>
            <a:ext cx="21005800" cy="9220201"/>
          </a:xfrm>
          <a:prstGeom prst="rect">
            <a:avLst/>
          </a:prstGeom>
        </p:spPr>
        <p:txBody>
          <a:bodyPr/>
          <a:lstStyle/>
          <a:p>
            <a:r>
              <a:rPr dirty="0"/>
              <a:t>1</a:t>
            </a:r>
          </a:p>
          <a:p>
            <a:r>
              <a:rPr dirty="0"/>
              <a:t>GET </a:t>
            </a:r>
            <a:r>
              <a:rPr u="sng" dirty="0">
                <a:hlinkClick r:id="rId2"/>
              </a:rPr>
              <a:t>https://fhir-open.sandboxcerner.com/dstu2/0b8a0111-e8e6-4c26-a91c-5069cbc6b1ca/MedicationOrder?patient=1316024&amp;status=active,on-hold&amp;_format=json</a:t>
            </a:r>
          </a:p>
        </p:txBody>
      </p:sp>
    </p:spTree>
  </p:cSld>
  <p:clrMapOvr>
    <a:masterClrMapping/>
  </p:clrMapOvr>
  <p:transition spd="slow"/>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1" name="Shape 441"/>
          <p:cNvSpPr>
            <a:spLocks noGrp="1"/>
          </p:cNvSpPr>
          <p:nvPr>
            <p:ph type="title"/>
          </p:nvPr>
        </p:nvSpPr>
        <p:spPr>
          <a:prstGeom prst="rect">
            <a:avLst/>
          </a:prstGeom>
        </p:spPr>
        <p:txBody>
          <a:bodyPr/>
          <a:lstStyle/>
          <a:p>
            <a:r>
              <a:t>Paging</a:t>
            </a:r>
          </a:p>
        </p:txBody>
      </p:sp>
      <p:sp>
        <p:nvSpPr>
          <p:cNvPr id="442" name="Shape 442"/>
          <p:cNvSpPr>
            <a:spLocks noGrp="1"/>
          </p:cNvSpPr>
          <p:nvPr>
            <p:ph type="body" sz="half" idx="1"/>
          </p:nvPr>
        </p:nvSpPr>
        <p:spPr>
          <a:xfrm>
            <a:off x="1689100" y="8307938"/>
            <a:ext cx="21005800" cy="4775307"/>
          </a:xfrm>
          <a:prstGeom prst="rect">
            <a:avLst/>
          </a:prstGeom>
        </p:spPr>
        <p:txBody>
          <a:bodyPr/>
          <a:lstStyle/>
          <a:p>
            <a:pPr marL="622300" indent="-622300" defTabSz="808990">
              <a:spcBef>
                <a:spcPts val="5700"/>
              </a:spcBef>
              <a:defRPr sz="5096"/>
            </a:pPr>
            <a:r>
              <a:t>GET </a:t>
            </a:r>
            <a:r>
              <a:rPr u="sng">
                <a:hlinkClick r:id="rId2"/>
              </a:rPr>
              <a:t>https://fhir-open.sandboxcerner.com/dstu2/0b8a0111-e8e6-4c26-a91c-5069cbc6b1ca/MedicationOrder?patient=1316024&amp;-pageContext=1184038_1184051_1316024_1_1&amp;-pageDirection=NEXT&amp;_format=json</a:t>
            </a:r>
          </a:p>
          <a:p>
            <a:pPr marL="1244600" lvl="1" indent="-622300" defTabSz="808990">
              <a:spcBef>
                <a:spcPts val="5700"/>
              </a:spcBef>
              <a:defRPr sz="5096"/>
            </a:pPr>
            <a:r>
              <a:t>Added _format parameter</a:t>
            </a:r>
          </a:p>
        </p:txBody>
      </p:sp>
      <p:pic>
        <p:nvPicPr>
          <p:cNvPr id="443" name="pasted-image.png"/>
          <p:cNvPicPr>
            <a:picLocks noChangeAspect="1"/>
          </p:cNvPicPr>
          <p:nvPr/>
        </p:nvPicPr>
        <p:blipFill>
          <a:blip r:embed="rId3">
            <a:extLst/>
          </a:blip>
          <a:stretch>
            <a:fillRect/>
          </a:stretch>
        </p:blipFill>
        <p:spPr>
          <a:xfrm>
            <a:off x="673100" y="3227912"/>
            <a:ext cx="23037800" cy="5232401"/>
          </a:xfrm>
          <a:prstGeom prst="rect">
            <a:avLst/>
          </a:prstGeom>
          <a:ln w="12700">
            <a:miter lim="400000"/>
          </a:ln>
        </p:spPr>
      </p:pic>
    </p:spTree>
  </p:cSld>
  <p:clrMapOvr>
    <a:masterClrMapping/>
  </p:clrMapOvr>
  <p:transition spd="slow"/>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4C1A2-40D1-4ED4-B82C-678A931867B6}"/>
              </a:ext>
            </a:extLst>
          </p:cNvPr>
          <p:cNvSpPr>
            <a:spLocks noGrp="1"/>
          </p:cNvSpPr>
          <p:nvPr>
            <p:ph type="title"/>
          </p:nvPr>
        </p:nvSpPr>
        <p:spPr/>
        <p:txBody>
          <a:bodyPr/>
          <a:lstStyle/>
          <a:p>
            <a:r>
              <a:rPr lang="en-US" dirty="0"/>
              <a:t>Paging</a:t>
            </a:r>
          </a:p>
        </p:txBody>
      </p:sp>
      <p:sp>
        <p:nvSpPr>
          <p:cNvPr id="3" name="Text Placeholder 2">
            <a:extLst>
              <a:ext uri="{FF2B5EF4-FFF2-40B4-BE49-F238E27FC236}">
                <a16:creationId xmlns:a16="http://schemas.microsoft.com/office/drawing/2014/main" id="{215198C6-BBF4-49D9-B509-305AA7B44F4A}"/>
              </a:ext>
            </a:extLst>
          </p:cNvPr>
          <p:cNvSpPr>
            <a:spLocks noGrp="1"/>
          </p:cNvSpPr>
          <p:nvPr>
            <p:ph type="body" idx="1"/>
          </p:nvPr>
        </p:nvSpPr>
        <p:spPr/>
        <p:txBody>
          <a:bodyPr/>
          <a:lstStyle/>
          <a:p>
            <a:r>
              <a:rPr lang="en-US" dirty="0"/>
              <a:t>GET </a:t>
            </a:r>
            <a:r>
              <a:rPr lang="en-US" dirty="0">
                <a:hlinkClick r:id="rId2"/>
              </a:rPr>
              <a:t>https://fhir-open.sandboxcerner.com/dstu2/0b8a0111-e8e6-4c26-a91c-5069cbc6b1ca/MedicationOrder/14203804?_format=json</a:t>
            </a:r>
            <a:endParaRPr lang="en-US" dirty="0"/>
          </a:p>
          <a:p>
            <a:endParaRPr lang="en-US" dirty="0"/>
          </a:p>
        </p:txBody>
      </p:sp>
    </p:spTree>
    <p:extLst>
      <p:ext uri="{BB962C8B-B14F-4D97-AF65-F5344CB8AC3E}">
        <p14:creationId xmlns:p14="http://schemas.microsoft.com/office/powerpoint/2010/main" val="2957084523"/>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222" name="Shape 222"/>
          <p:cNvSpPr/>
          <p:nvPr/>
        </p:nvSpPr>
        <p:spPr>
          <a:xfrm>
            <a:off x="5108047" y="6197599"/>
            <a:ext cx="14421906"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rPr dirty="0"/>
              <a:t>Specification Versioning</a:t>
            </a:r>
          </a:p>
        </p:txBody>
      </p:sp>
      <p:sp>
        <p:nvSpPr>
          <p:cNvPr id="223" name="Shape 223"/>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dirty="0"/>
          </a:p>
        </p:txBody>
      </p:sp>
    </p:spTree>
  </p:cSld>
  <p:clrMapOvr>
    <a:masterClrMapping/>
  </p:clrMapOvr>
  <p:transition spd="slow"/>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 name="Shape 445"/>
          <p:cNvSpPr>
            <a:spLocks noGrp="1"/>
          </p:cNvSpPr>
          <p:nvPr>
            <p:ph type="title"/>
          </p:nvPr>
        </p:nvSpPr>
        <p:spPr>
          <a:prstGeom prst="rect">
            <a:avLst/>
          </a:prstGeom>
        </p:spPr>
        <p:txBody>
          <a:bodyPr/>
          <a:lstStyle/>
          <a:p>
            <a:r>
              <a:t>MedicationStatement?</a:t>
            </a:r>
          </a:p>
        </p:txBody>
      </p:sp>
      <p:sp>
        <p:nvSpPr>
          <p:cNvPr id="446" name="Shape 446"/>
          <p:cNvSpPr>
            <a:spLocks noGrp="1"/>
          </p:cNvSpPr>
          <p:nvPr>
            <p:ph type="body" idx="1"/>
          </p:nvPr>
        </p:nvSpPr>
        <p:spPr>
          <a:prstGeom prst="rect">
            <a:avLst/>
          </a:prstGeom>
        </p:spPr>
        <p:txBody>
          <a:bodyPr/>
          <a:lstStyle/>
          <a:p>
            <a:r>
              <a:t>Could have, though question said order.</a:t>
            </a:r>
          </a:p>
          <a:p>
            <a:r>
              <a:t>Result would have been the same, but statuses would have been “active,intended”</a:t>
            </a:r>
          </a:p>
        </p:txBody>
      </p:sp>
    </p:spTree>
  </p:cSld>
  <p:clrMapOvr>
    <a:masterClrMapping/>
  </p:clrMapOvr>
  <p:transition spd="slow"/>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 name="Shape 448"/>
          <p:cNvSpPr/>
          <p:nvPr/>
        </p:nvSpPr>
        <p:spPr>
          <a:xfrm>
            <a:off x="284862" y="12750562"/>
            <a:ext cx="9822625"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u="sng">
                <a:hlinkClick r:id="rId2"/>
              </a:rPr>
              <a:t>http://hl7.org/fhir/dstu2/medicationorder.html#bnr</a:t>
            </a:r>
          </a:p>
        </p:txBody>
      </p:sp>
      <p:pic>
        <p:nvPicPr>
          <p:cNvPr id="449" name="pasted-image.png"/>
          <p:cNvPicPr>
            <a:picLocks noChangeAspect="1"/>
          </p:cNvPicPr>
          <p:nvPr/>
        </p:nvPicPr>
        <p:blipFill>
          <a:blip r:embed="rId3">
            <a:extLst/>
          </a:blip>
          <a:stretch>
            <a:fillRect/>
          </a:stretch>
        </p:blipFill>
        <p:spPr>
          <a:xfrm>
            <a:off x="203200" y="3695700"/>
            <a:ext cx="23977600" cy="6324600"/>
          </a:xfrm>
          <a:prstGeom prst="rect">
            <a:avLst/>
          </a:prstGeom>
          <a:ln w="12700">
            <a:miter lim="400000"/>
          </a:ln>
        </p:spPr>
      </p:pic>
    </p:spTree>
  </p:cSld>
  <p:clrMapOvr>
    <a:masterClrMapping/>
  </p:clrMapOvr>
  <p:transition spd="slow"/>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1" name="Shape 451"/>
          <p:cNvSpPr>
            <a:spLocks noGrp="1"/>
          </p:cNvSpPr>
          <p:nvPr>
            <p:ph type="title"/>
          </p:nvPr>
        </p:nvSpPr>
        <p:spPr>
          <a:prstGeom prst="rect">
            <a:avLst/>
          </a:prstGeom>
        </p:spPr>
        <p:txBody>
          <a:bodyPr/>
          <a:lstStyle/>
          <a:p>
            <a:r>
              <a:rPr dirty="0"/>
              <a:t>Exercise </a:t>
            </a:r>
            <a:r>
              <a:rPr lang="en-US" dirty="0"/>
              <a:t>8</a:t>
            </a:r>
            <a:endParaRPr dirty="0"/>
          </a:p>
        </p:txBody>
      </p:sp>
    </p:spTree>
  </p:cSld>
  <p:clrMapOvr>
    <a:masterClrMapping/>
  </p:clrMapOvr>
  <p:transition spd="slow"/>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3" name="Shape 453"/>
          <p:cNvSpPr>
            <a:spLocks noGrp="1"/>
          </p:cNvSpPr>
          <p:nvPr>
            <p:ph type="title"/>
          </p:nvPr>
        </p:nvSpPr>
        <p:spPr>
          <a:prstGeom prst="rect">
            <a:avLst/>
          </a:prstGeom>
        </p:spPr>
        <p:txBody>
          <a:bodyPr/>
          <a:lstStyle/>
          <a:p>
            <a:r>
              <a:rPr dirty="0"/>
              <a:t>Exercise </a:t>
            </a:r>
            <a:r>
              <a:rPr lang="en-US" dirty="0"/>
              <a:t>8</a:t>
            </a:r>
            <a:endParaRPr dirty="0"/>
          </a:p>
        </p:txBody>
      </p:sp>
      <p:sp>
        <p:nvSpPr>
          <p:cNvPr id="454" name="Shape 454"/>
          <p:cNvSpPr>
            <a:spLocks noGrp="1"/>
          </p:cNvSpPr>
          <p:nvPr>
            <p:ph type="body" idx="1"/>
          </p:nvPr>
        </p:nvSpPr>
        <p:spPr>
          <a:prstGeom prst="rect">
            <a:avLst/>
          </a:prstGeom>
        </p:spPr>
        <p:txBody>
          <a:bodyPr/>
          <a:lstStyle/>
          <a:p>
            <a:r>
              <a:t>What is the name of the patient with MRN 10000363</a:t>
            </a:r>
          </a:p>
          <a:p>
            <a:pPr lvl="1"/>
            <a:r>
              <a:t>Hint: the system is urn:oid:1.1.1.1.1.1 (oid)</a:t>
            </a:r>
          </a:p>
        </p:txBody>
      </p:sp>
    </p:spTree>
  </p:cSld>
  <p:clrMapOvr>
    <a:masterClrMapping/>
  </p:clrMapOvr>
  <p:transition spd="slow"/>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 name="Shape 456"/>
          <p:cNvSpPr>
            <a:spLocks noGrp="1"/>
          </p:cNvSpPr>
          <p:nvPr>
            <p:ph type="title"/>
          </p:nvPr>
        </p:nvSpPr>
        <p:spPr>
          <a:prstGeom prst="rect">
            <a:avLst/>
          </a:prstGeom>
        </p:spPr>
        <p:txBody>
          <a:bodyPr/>
          <a:lstStyle/>
          <a:p>
            <a:r>
              <a:rPr dirty="0"/>
              <a:t>Exercise </a:t>
            </a:r>
            <a:r>
              <a:rPr lang="en-US" dirty="0"/>
              <a:t>8</a:t>
            </a:r>
            <a:r>
              <a:rPr dirty="0"/>
              <a:t>: Answer</a:t>
            </a:r>
          </a:p>
        </p:txBody>
      </p:sp>
      <p:sp>
        <p:nvSpPr>
          <p:cNvPr id="457" name="Shape 457"/>
          <p:cNvSpPr>
            <a:spLocks noGrp="1"/>
          </p:cNvSpPr>
          <p:nvPr>
            <p:ph type="body" idx="1"/>
          </p:nvPr>
        </p:nvSpPr>
        <p:spPr>
          <a:prstGeom prst="rect">
            <a:avLst/>
          </a:prstGeom>
        </p:spPr>
        <p:txBody>
          <a:bodyPr/>
          <a:lstStyle/>
          <a:p>
            <a:r>
              <a:rPr dirty="0"/>
              <a:t>Amy Hilton</a:t>
            </a:r>
          </a:p>
          <a:p>
            <a:r>
              <a:rPr dirty="0"/>
              <a:t>GET </a:t>
            </a:r>
            <a:r>
              <a:rPr dirty="0">
                <a:hlinkClick r:id="rId2"/>
              </a:rPr>
              <a:t>https://fhir-open.sandboxcerner.com/dstu2/0b8a0111-e8e6-4c26-a91c-5069cbc6b1ca/Patient?identifier=urn:oid:1.1.1.1.1.1|10000363&amp;_format=json</a:t>
            </a:r>
            <a:endParaRPr dirty="0"/>
          </a:p>
        </p:txBody>
      </p:sp>
    </p:spTree>
  </p:cSld>
  <p:clrMapOvr>
    <a:masterClrMapping/>
  </p:clrMapOvr>
  <p:transition spd="slow"/>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9" name="pasted-image.png"/>
          <p:cNvPicPr>
            <a:picLocks noChangeAspect="1"/>
          </p:cNvPicPr>
          <p:nvPr/>
        </p:nvPicPr>
        <p:blipFill>
          <a:blip r:embed="rId2">
            <a:extLst/>
          </a:blip>
          <a:stretch>
            <a:fillRect/>
          </a:stretch>
        </p:blipFill>
        <p:spPr>
          <a:xfrm>
            <a:off x="3170083" y="1616215"/>
            <a:ext cx="18043834" cy="10483570"/>
          </a:xfrm>
          <a:prstGeom prst="rect">
            <a:avLst/>
          </a:prstGeom>
          <a:ln w="12700">
            <a:miter lim="400000"/>
          </a:ln>
        </p:spPr>
      </p:pic>
    </p:spTree>
  </p:cSld>
  <p:clrMapOvr>
    <a:masterClrMapping/>
  </p:clrMapOvr>
  <p:transition spd="slow"/>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461" name="Shape 461"/>
          <p:cNvSpPr/>
          <p:nvPr/>
        </p:nvSpPr>
        <p:spPr>
          <a:xfrm>
            <a:off x="8975780" y="6197599"/>
            <a:ext cx="6686440"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Extensions</a:t>
            </a:r>
          </a:p>
        </p:txBody>
      </p:sp>
      <p:sp>
        <p:nvSpPr>
          <p:cNvPr id="462" name="Shape 462"/>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4" name="pasted-image.png"/>
          <p:cNvPicPr>
            <a:picLocks noChangeAspect="1"/>
          </p:cNvPicPr>
          <p:nvPr/>
        </p:nvPicPr>
        <p:blipFill>
          <a:blip r:embed="rId2">
            <a:extLst/>
          </a:blip>
          <a:stretch>
            <a:fillRect/>
          </a:stretch>
        </p:blipFill>
        <p:spPr>
          <a:xfrm>
            <a:off x="5454973" y="3489486"/>
            <a:ext cx="13474054" cy="6737028"/>
          </a:xfrm>
          <a:prstGeom prst="rect">
            <a:avLst/>
          </a:prstGeom>
          <a:ln w="12700">
            <a:miter lim="400000"/>
          </a:ln>
        </p:spPr>
      </p:pic>
      <p:sp>
        <p:nvSpPr>
          <p:cNvPr id="465" name="Shape 465"/>
          <p:cNvSpPr/>
          <p:nvPr/>
        </p:nvSpPr>
        <p:spPr>
          <a:xfrm>
            <a:off x="177690" y="12848673"/>
            <a:ext cx="7977950"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u="sng">
                <a:hlinkClick r:id="rId3"/>
              </a:rPr>
              <a:t>http://hl7.org/fhir/dstu2/extensibility.html</a:t>
            </a:r>
          </a:p>
        </p:txBody>
      </p:sp>
    </p:spTree>
  </p:cSld>
  <p:clrMapOvr>
    <a:masterClrMapping/>
  </p:clrMapOvr>
  <p:transition spd="slow"/>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 name="Shape 467"/>
          <p:cNvSpPr>
            <a:spLocks noGrp="1"/>
          </p:cNvSpPr>
          <p:nvPr>
            <p:ph type="title"/>
          </p:nvPr>
        </p:nvSpPr>
        <p:spPr>
          <a:prstGeom prst="rect">
            <a:avLst/>
          </a:prstGeom>
        </p:spPr>
        <p:txBody>
          <a:bodyPr/>
          <a:lstStyle/>
          <a:p>
            <a:r>
              <a:t>Extension “Rules”</a:t>
            </a:r>
          </a:p>
        </p:txBody>
      </p:sp>
      <p:sp>
        <p:nvSpPr>
          <p:cNvPr id="468" name="Shape 468"/>
          <p:cNvSpPr>
            <a:spLocks noGrp="1"/>
          </p:cNvSpPr>
          <p:nvPr>
            <p:ph type="body" idx="1"/>
          </p:nvPr>
        </p:nvSpPr>
        <p:spPr>
          <a:prstGeom prst="rect">
            <a:avLst/>
          </a:prstGeom>
        </p:spPr>
        <p:txBody>
          <a:bodyPr/>
          <a:lstStyle/>
          <a:p>
            <a:r>
              <a:t>They’re Expected</a:t>
            </a:r>
          </a:p>
          <a:p>
            <a:r>
              <a:t>They can nest</a:t>
            </a:r>
          </a:p>
          <a:p>
            <a:r>
              <a:t>Server/Client cannot reject because of extension</a:t>
            </a:r>
          </a:p>
          <a:p>
            <a:pPr lvl="1"/>
            <a:r>
              <a:t>Unless it’s a modifier</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68">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46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468">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468">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46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8" grpId="0" build="p" bldLvl="5" animBg="1" advAuto="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 name="Shape 470"/>
          <p:cNvSpPr>
            <a:spLocks noGrp="1"/>
          </p:cNvSpPr>
          <p:nvPr>
            <p:ph type="title"/>
          </p:nvPr>
        </p:nvSpPr>
        <p:spPr>
          <a:xfrm>
            <a:off x="635000" y="104033"/>
            <a:ext cx="23114000" cy="2006601"/>
          </a:xfrm>
          <a:prstGeom prst="rect">
            <a:avLst/>
          </a:prstGeom>
        </p:spPr>
        <p:txBody>
          <a:bodyPr/>
          <a:lstStyle/>
          <a:p>
            <a:r>
              <a:t>Examples</a:t>
            </a:r>
          </a:p>
        </p:txBody>
      </p:sp>
      <p:pic>
        <p:nvPicPr>
          <p:cNvPr id="471" name="pasted-image.png"/>
          <p:cNvPicPr>
            <a:picLocks noChangeAspect="1"/>
          </p:cNvPicPr>
          <p:nvPr/>
        </p:nvPicPr>
        <p:blipFill>
          <a:blip r:embed="rId2">
            <a:extLst/>
          </a:blip>
          <a:stretch>
            <a:fillRect/>
          </a:stretch>
        </p:blipFill>
        <p:spPr>
          <a:xfrm>
            <a:off x="3352800" y="2032000"/>
            <a:ext cx="17678400" cy="9652000"/>
          </a:xfrm>
          <a:prstGeom prst="rect">
            <a:avLst/>
          </a:prstGeom>
          <a:ln w="12700">
            <a:miter lim="400000"/>
          </a:ln>
        </p:spPr>
      </p:pic>
    </p:spTree>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Shape 226"/>
          <p:cNvSpPr/>
          <p:nvPr/>
        </p:nvSpPr>
        <p:spPr>
          <a:xfrm>
            <a:off x="358995" y="6068040"/>
            <a:ext cx="6174614" cy="157992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p>
            <a:r>
              <a:rPr sz="4800" dirty="0"/>
              <a:t>Current: </a:t>
            </a:r>
            <a:r>
              <a:rPr lang="en-US" sz="4800" dirty="0"/>
              <a:t>R4 Sequence</a:t>
            </a:r>
            <a:endParaRPr sz="4800" dirty="0"/>
          </a:p>
          <a:p>
            <a:r>
              <a:rPr sz="4800" dirty="0"/>
              <a:t>AKA: </a:t>
            </a:r>
            <a:r>
              <a:rPr lang="en-US" sz="4800" dirty="0"/>
              <a:t>4</a:t>
            </a:r>
            <a:r>
              <a:rPr sz="4800" dirty="0"/>
              <a:t>.0.</a:t>
            </a:r>
            <a:r>
              <a:rPr lang="en-US" sz="4800" dirty="0"/>
              <a:t>0</a:t>
            </a:r>
            <a:endParaRPr sz="4800" dirty="0"/>
          </a:p>
        </p:txBody>
      </p:sp>
      <p:sp>
        <p:nvSpPr>
          <p:cNvPr id="227" name="Shape 227"/>
          <p:cNvSpPr/>
          <p:nvPr/>
        </p:nvSpPr>
        <p:spPr>
          <a:xfrm>
            <a:off x="100621" y="12916355"/>
            <a:ext cx="6174614"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u="sng" dirty="0">
                <a:hlinkClick r:id="rId2"/>
              </a:rPr>
              <a:t>http://hl7.org/fhir/directory.html</a:t>
            </a:r>
          </a:p>
        </p:txBody>
      </p:sp>
      <p:pic>
        <p:nvPicPr>
          <p:cNvPr id="2" name="Picture 1">
            <a:extLst>
              <a:ext uri="{FF2B5EF4-FFF2-40B4-BE49-F238E27FC236}">
                <a16:creationId xmlns:a16="http://schemas.microsoft.com/office/drawing/2014/main" id="{F4626021-92AD-4F9B-B6FC-69FDBD4B8FD3}"/>
              </a:ext>
            </a:extLst>
          </p:cNvPr>
          <p:cNvPicPr>
            <a:picLocks noChangeAspect="1"/>
          </p:cNvPicPr>
          <p:nvPr/>
        </p:nvPicPr>
        <p:blipFill>
          <a:blip r:embed="rId3"/>
          <a:stretch>
            <a:fillRect/>
          </a:stretch>
        </p:blipFill>
        <p:spPr>
          <a:xfrm>
            <a:off x="6596698" y="167376"/>
            <a:ext cx="17119368" cy="12188746"/>
          </a:xfrm>
          <a:prstGeom prst="rect">
            <a:avLst/>
          </a:prstGeom>
        </p:spPr>
      </p:pic>
    </p:spTree>
  </p:cSld>
  <p:clrMapOvr>
    <a:masterClrMapping/>
  </p:clrMapOvr>
  <p:transition spd="slow"/>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3" name="Shape 473"/>
          <p:cNvSpPr>
            <a:spLocks noGrp="1"/>
          </p:cNvSpPr>
          <p:nvPr>
            <p:ph type="title"/>
          </p:nvPr>
        </p:nvSpPr>
        <p:spPr>
          <a:xfrm>
            <a:off x="635000" y="250045"/>
            <a:ext cx="23114000" cy="2006601"/>
          </a:xfrm>
          <a:prstGeom prst="rect">
            <a:avLst/>
          </a:prstGeom>
        </p:spPr>
        <p:txBody>
          <a:bodyPr/>
          <a:lstStyle/>
          <a:p>
            <a:r>
              <a:t>Modifier Example</a:t>
            </a:r>
          </a:p>
        </p:txBody>
      </p:sp>
      <p:pic>
        <p:nvPicPr>
          <p:cNvPr id="474" name="pasted-image.png"/>
          <p:cNvPicPr>
            <a:picLocks noChangeAspect="1"/>
          </p:cNvPicPr>
          <p:nvPr/>
        </p:nvPicPr>
        <p:blipFill>
          <a:blip r:embed="rId3">
            <a:extLst/>
          </a:blip>
          <a:stretch>
            <a:fillRect/>
          </a:stretch>
        </p:blipFill>
        <p:spPr>
          <a:xfrm>
            <a:off x="3429000" y="2293224"/>
            <a:ext cx="17526000" cy="10541001"/>
          </a:xfrm>
          <a:prstGeom prst="rect">
            <a:avLst/>
          </a:prstGeom>
          <a:ln w="12700">
            <a:miter lim="400000"/>
          </a:ln>
        </p:spPr>
      </p:pic>
    </p:spTree>
  </p:cSld>
  <p:clrMapOvr>
    <a:masterClrMapping/>
  </p:clrMapOvr>
  <p:transition spd="slow"/>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8" name="Shape 478"/>
          <p:cNvSpPr/>
          <p:nvPr/>
        </p:nvSpPr>
        <p:spPr>
          <a:xfrm>
            <a:off x="320535" y="12965027"/>
            <a:ext cx="10991216"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u="sng">
                <a:hlinkClick r:id="rId3"/>
              </a:rPr>
              <a:t>http://hl7.org/fhir/dstu2/extension-patient-birthtime.html</a:t>
            </a:r>
          </a:p>
        </p:txBody>
      </p:sp>
      <p:pic>
        <p:nvPicPr>
          <p:cNvPr id="479" name="pasted-image.png"/>
          <p:cNvPicPr>
            <a:picLocks noChangeAspect="1"/>
          </p:cNvPicPr>
          <p:nvPr/>
        </p:nvPicPr>
        <p:blipFill>
          <a:blip r:embed="rId4">
            <a:extLst/>
          </a:blip>
          <a:stretch>
            <a:fillRect/>
          </a:stretch>
        </p:blipFill>
        <p:spPr>
          <a:xfrm>
            <a:off x="4471593" y="594609"/>
            <a:ext cx="15440814" cy="12526782"/>
          </a:xfrm>
          <a:prstGeom prst="rect">
            <a:avLst/>
          </a:prstGeom>
          <a:ln w="12700">
            <a:miter lim="400000"/>
          </a:ln>
        </p:spPr>
      </p:pic>
    </p:spTree>
  </p:cSld>
  <p:clrMapOvr>
    <a:masterClrMapping/>
  </p:clrMapOvr>
  <p:transition spd="slow"/>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483" name="Shape 483"/>
          <p:cNvSpPr/>
          <p:nvPr/>
        </p:nvSpPr>
        <p:spPr>
          <a:xfrm>
            <a:off x="8291859" y="6197599"/>
            <a:ext cx="8054282"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Conformance</a:t>
            </a:r>
          </a:p>
        </p:txBody>
      </p:sp>
      <p:sp>
        <p:nvSpPr>
          <p:cNvPr id="484" name="Shape 484"/>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 name="Shape 486"/>
          <p:cNvSpPr>
            <a:spLocks noGrp="1"/>
          </p:cNvSpPr>
          <p:nvPr>
            <p:ph type="title"/>
          </p:nvPr>
        </p:nvSpPr>
        <p:spPr>
          <a:prstGeom prst="rect">
            <a:avLst/>
          </a:prstGeom>
        </p:spPr>
        <p:txBody>
          <a:bodyPr/>
          <a:lstStyle/>
          <a:p>
            <a:r>
              <a:t>Conformance Resource</a:t>
            </a:r>
          </a:p>
        </p:txBody>
      </p:sp>
      <p:sp>
        <p:nvSpPr>
          <p:cNvPr id="487" name="Shape 487"/>
          <p:cNvSpPr>
            <a:spLocks noGrp="1"/>
          </p:cNvSpPr>
          <p:nvPr>
            <p:ph type="body" idx="1"/>
          </p:nvPr>
        </p:nvSpPr>
        <p:spPr>
          <a:prstGeom prst="rect">
            <a:avLst/>
          </a:prstGeom>
        </p:spPr>
        <p:txBody>
          <a:bodyPr/>
          <a:lstStyle/>
          <a:p>
            <a:r>
              <a:t>Weird: located at </a:t>
            </a:r>
            <a:r>
              <a:rPr strike="sngStrike"/>
              <a:t>[base]/Conformance</a:t>
            </a:r>
            <a:r>
              <a:t> [base]/metadata</a:t>
            </a:r>
          </a:p>
          <a:p>
            <a:r>
              <a:t>Describes the Server</a:t>
            </a:r>
          </a:p>
          <a:p>
            <a:r>
              <a:t>Step towards auto-config</a:t>
            </a:r>
          </a:p>
        </p:txBody>
      </p:sp>
      <p:sp>
        <p:nvSpPr>
          <p:cNvPr id="488" name="Shape 488"/>
          <p:cNvSpPr/>
          <p:nvPr/>
        </p:nvSpPr>
        <p:spPr>
          <a:xfrm>
            <a:off x="242586" y="12867685"/>
            <a:ext cx="8324216"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u="sng">
                <a:hlinkClick r:id="rId3"/>
              </a:rPr>
              <a:t>http://hl7.org/fhir/dstu2/conformance.html</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87">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48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487">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48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7" grpId="0" build="p" bldLvl="5" animBg="1" advAuto="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2" name="Shape 492"/>
          <p:cNvSpPr>
            <a:spLocks noGrp="1"/>
          </p:cNvSpPr>
          <p:nvPr>
            <p:ph type="title"/>
          </p:nvPr>
        </p:nvSpPr>
        <p:spPr>
          <a:prstGeom prst="rect">
            <a:avLst/>
          </a:prstGeom>
        </p:spPr>
        <p:txBody>
          <a:bodyPr/>
          <a:lstStyle/>
          <a:p>
            <a:r>
              <a:t>What?</a:t>
            </a:r>
          </a:p>
        </p:txBody>
      </p:sp>
      <p:sp>
        <p:nvSpPr>
          <p:cNvPr id="493" name="Shape 493"/>
          <p:cNvSpPr>
            <a:spLocks noGrp="1"/>
          </p:cNvSpPr>
          <p:nvPr>
            <p:ph type="body" sz="half" idx="1"/>
          </p:nvPr>
        </p:nvSpPr>
        <p:spPr>
          <a:prstGeom prst="rect">
            <a:avLst/>
          </a:prstGeom>
        </p:spPr>
        <p:txBody>
          <a:bodyPr/>
          <a:lstStyle/>
          <a:p>
            <a:r>
              <a:t>Which operations?</a:t>
            </a:r>
          </a:p>
          <a:p>
            <a:r>
              <a:t>Which parameters?</a:t>
            </a:r>
          </a:p>
          <a:p>
            <a:r>
              <a:t>Which formats?</a:t>
            </a:r>
          </a:p>
          <a:p>
            <a:r>
              <a:t>Profiles…</a:t>
            </a:r>
          </a:p>
        </p:txBody>
      </p:sp>
      <p:pic>
        <p:nvPicPr>
          <p:cNvPr id="494" name="pasted-image.png"/>
          <p:cNvPicPr>
            <a:picLocks noChangeAspect="1"/>
          </p:cNvPicPr>
          <p:nvPr/>
        </p:nvPicPr>
        <p:blipFill>
          <a:blip r:embed="rId3">
            <a:extLst/>
          </a:blip>
          <a:stretch>
            <a:fillRect/>
          </a:stretch>
        </p:blipFill>
        <p:spPr>
          <a:xfrm>
            <a:off x="15411411" y="5187683"/>
            <a:ext cx="2782593" cy="2782594"/>
          </a:xfrm>
          <a:prstGeom prst="rect">
            <a:avLst/>
          </a:prstGeom>
          <a:ln w="12700">
            <a:miter lim="400000"/>
          </a:ln>
        </p:spPr>
      </p:pic>
      <p:pic>
        <p:nvPicPr>
          <p:cNvPr id="495" name="pasted-image.png"/>
          <p:cNvPicPr>
            <a:picLocks noChangeAspect="1"/>
          </p:cNvPicPr>
          <p:nvPr/>
        </p:nvPicPr>
        <p:blipFill>
          <a:blip r:embed="rId3">
            <a:extLst/>
          </a:blip>
          <a:stretch>
            <a:fillRect/>
          </a:stretch>
        </p:blipFill>
        <p:spPr>
          <a:xfrm>
            <a:off x="17844944" y="8714633"/>
            <a:ext cx="2453982" cy="2453981"/>
          </a:xfrm>
          <a:prstGeom prst="rect">
            <a:avLst/>
          </a:prstGeom>
          <a:ln w="12700">
            <a:miter lim="400000"/>
          </a:ln>
        </p:spPr>
      </p:pic>
      <p:pic>
        <p:nvPicPr>
          <p:cNvPr id="496" name="pasted-image.png"/>
          <p:cNvPicPr>
            <a:picLocks noChangeAspect="1"/>
          </p:cNvPicPr>
          <p:nvPr/>
        </p:nvPicPr>
        <p:blipFill>
          <a:blip r:embed="rId3">
            <a:extLst/>
          </a:blip>
          <a:stretch>
            <a:fillRect/>
          </a:stretch>
        </p:blipFill>
        <p:spPr>
          <a:xfrm>
            <a:off x="16706507" y="4266591"/>
            <a:ext cx="1981201" cy="1981201"/>
          </a:xfrm>
          <a:prstGeom prst="rect">
            <a:avLst/>
          </a:prstGeom>
          <a:ln w="12700">
            <a:miter lim="400000"/>
          </a:ln>
        </p:spPr>
      </p:pic>
      <p:pic>
        <p:nvPicPr>
          <p:cNvPr id="497" name="pasted-image.png"/>
          <p:cNvPicPr>
            <a:picLocks noChangeAspect="1"/>
          </p:cNvPicPr>
          <p:nvPr/>
        </p:nvPicPr>
        <p:blipFill>
          <a:blip r:embed="rId3">
            <a:extLst/>
          </a:blip>
          <a:stretch>
            <a:fillRect/>
          </a:stretch>
        </p:blipFill>
        <p:spPr>
          <a:xfrm>
            <a:off x="16711831" y="5897177"/>
            <a:ext cx="3890146" cy="3890146"/>
          </a:xfrm>
          <a:prstGeom prst="rect">
            <a:avLst/>
          </a:prstGeom>
          <a:ln w="12700">
            <a:miter lim="400000"/>
          </a:ln>
        </p:spPr>
      </p:pic>
      <p:pic>
        <p:nvPicPr>
          <p:cNvPr id="498" name="pasted-image.png"/>
          <p:cNvPicPr>
            <a:picLocks noChangeAspect="1"/>
          </p:cNvPicPr>
          <p:nvPr/>
        </p:nvPicPr>
        <p:blipFill>
          <a:blip r:embed="rId3">
            <a:extLst/>
          </a:blip>
          <a:stretch>
            <a:fillRect/>
          </a:stretch>
        </p:blipFill>
        <p:spPr>
          <a:xfrm>
            <a:off x="16655707" y="9236322"/>
            <a:ext cx="1981201" cy="1981201"/>
          </a:xfrm>
          <a:prstGeom prst="rect">
            <a:avLst/>
          </a:prstGeom>
          <a:ln w="12700">
            <a:miter lim="400000"/>
          </a:ln>
        </p:spPr>
      </p:pic>
    </p:spTree>
  </p:cSld>
  <p:clrMapOvr>
    <a:masterClrMapping/>
  </p:clrMapOvr>
  <p:transition spd="slow"/>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2" name="Shape 502"/>
          <p:cNvSpPr>
            <a:spLocks noGrp="1"/>
          </p:cNvSpPr>
          <p:nvPr>
            <p:ph type="title"/>
          </p:nvPr>
        </p:nvSpPr>
        <p:spPr>
          <a:prstGeom prst="rect">
            <a:avLst/>
          </a:prstGeom>
        </p:spPr>
        <p:txBody>
          <a:bodyPr/>
          <a:lstStyle/>
          <a:p>
            <a:r>
              <a:rPr dirty="0"/>
              <a:t>Exercise </a:t>
            </a:r>
            <a:r>
              <a:rPr lang="en-US" dirty="0"/>
              <a:t>9</a:t>
            </a:r>
            <a:endParaRPr dirty="0"/>
          </a:p>
        </p:txBody>
      </p:sp>
    </p:spTree>
  </p:cSld>
  <p:clrMapOvr>
    <a:masterClrMapping/>
  </p:clrMapOvr>
  <p:transition spd="slow"/>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Shape 504"/>
          <p:cNvSpPr>
            <a:spLocks noGrp="1"/>
          </p:cNvSpPr>
          <p:nvPr>
            <p:ph type="title"/>
          </p:nvPr>
        </p:nvSpPr>
        <p:spPr>
          <a:prstGeom prst="rect">
            <a:avLst/>
          </a:prstGeom>
        </p:spPr>
        <p:txBody>
          <a:bodyPr/>
          <a:lstStyle/>
          <a:p>
            <a:r>
              <a:rPr dirty="0"/>
              <a:t>Exercise </a:t>
            </a:r>
            <a:r>
              <a:rPr lang="en-US" dirty="0"/>
              <a:t>9</a:t>
            </a:r>
            <a:endParaRPr dirty="0"/>
          </a:p>
        </p:txBody>
      </p:sp>
      <p:sp>
        <p:nvSpPr>
          <p:cNvPr id="505" name="Shape 505"/>
          <p:cNvSpPr>
            <a:spLocks noGrp="1"/>
          </p:cNvSpPr>
          <p:nvPr>
            <p:ph type="body" idx="1"/>
          </p:nvPr>
        </p:nvSpPr>
        <p:spPr>
          <a:prstGeom prst="rect">
            <a:avLst/>
          </a:prstGeom>
        </p:spPr>
        <p:txBody>
          <a:bodyPr/>
          <a:lstStyle/>
          <a:p>
            <a:r>
              <a:t>Which extensions are supported by the Millennium DSTU 2 Patient resource?</a:t>
            </a:r>
          </a:p>
        </p:txBody>
      </p:sp>
    </p:spTree>
  </p:cSld>
  <p:clrMapOvr>
    <a:masterClrMapping/>
  </p:clrMapOvr>
  <p:transition spd="slow"/>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7" name="Shape 507"/>
          <p:cNvSpPr>
            <a:spLocks noGrp="1"/>
          </p:cNvSpPr>
          <p:nvPr>
            <p:ph type="title"/>
          </p:nvPr>
        </p:nvSpPr>
        <p:spPr>
          <a:prstGeom prst="rect">
            <a:avLst/>
          </a:prstGeom>
        </p:spPr>
        <p:txBody>
          <a:bodyPr/>
          <a:lstStyle/>
          <a:p>
            <a:r>
              <a:rPr dirty="0"/>
              <a:t>Exercise </a:t>
            </a:r>
            <a:r>
              <a:rPr lang="en-US" dirty="0"/>
              <a:t>9</a:t>
            </a:r>
            <a:r>
              <a:rPr dirty="0"/>
              <a:t>: Answer</a:t>
            </a:r>
          </a:p>
        </p:txBody>
      </p:sp>
      <p:sp>
        <p:nvSpPr>
          <p:cNvPr id="508" name="Shape 508"/>
          <p:cNvSpPr>
            <a:spLocks noGrp="1"/>
          </p:cNvSpPr>
          <p:nvPr>
            <p:ph type="body" idx="1"/>
          </p:nvPr>
        </p:nvSpPr>
        <p:spPr>
          <a:prstGeom prst="rect">
            <a:avLst/>
          </a:prstGeom>
        </p:spPr>
        <p:txBody>
          <a:bodyPr/>
          <a:lstStyle/>
          <a:p>
            <a:r>
              <a:rPr dirty="0"/>
              <a:t>Time of day of birth</a:t>
            </a:r>
          </a:p>
          <a:p>
            <a:r>
              <a:rPr lang="en-US" dirty="0"/>
              <a:t>Argonaut </a:t>
            </a:r>
            <a:r>
              <a:rPr dirty="0"/>
              <a:t>Ethnicity</a:t>
            </a:r>
          </a:p>
          <a:p>
            <a:r>
              <a:rPr lang="en-US" dirty="0"/>
              <a:t>Argonaut </a:t>
            </a:r>
            <a:r>
              <a:rPr dirty="0"/>
              <a:t>Patient Birth Sex</a:t>
            </a:r>
          </a:p>
          <a:p>
            <a:r>
              <a:rPr lang="en-US" dirty="0"/>
              <a:t>Argonaut </a:t>
            </a:r>
            <a:r>
              <a:rPr dirty="0"/>
              <a:t>Race</a:t>
            </a:r>
            <a:endParaRPr lang="en-US" dirty="0"/>
          </a:p>
          <a:p>
            <a:r>
              <a:rPr lang="en-US" dirty="0"/>
              <a:t>Rendered Value</a:t>
            </a:r>
            <a:endParaRPr dirty="0"/>
          </a:p>
        </p:txBody>
      </p:sp>
      <p:sp>
        <p:nvSpPr>
          <p:cNvPr id="509" name="Shape 509"/>
          <p:cNvSpPr/>
          <p:nvPr/>
        </p:nvSpPr>
        <p:spPr>
          <a:xfrm>
            <a:off x="193808" y="12781458"/>
            <a:ext cx="13724912" cy="641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lang="en-US" u="sng" dirty="0">
                <a:hlinkClick r:id="rId3"/>
              </a:rPr>
              <a:t>https://fhir.cerner.com/millennium/dstu2/individuals/patient/#extensions</a:t>
            </a:r>
            <a:endParaRPr u="sng" dirty="0">
              <a:hlinkClick r:id="rId2"/>
            </a:endParaRPr>
          </a:p>
        </p:txBody>
      </p:sp>
    </p:spTree>
  </p:cSld>
  <p:clrMapOvr>
    <a:masterClrMapping/>
  </p:clrMapOvr>
  <p:transition spd="slow"/>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1" name="Shape 511"/>
          <p:cNvSpPr>
            <a:spLocks noGrp="1"/>
          </p:cNvSpPr>
          <p:nvPr>
            <p:ph type="title"/>
          </p:nvPr>
        </p:nvSpPr>
        <p:spPr>
          <a:prstGeom prst="rect">
            <a:avLst/>
          </a:prstGeom>
        </p:spPr>
        <p:txBody>
          <a:bodyPr/>
          <a:lstStyle/>
          <a:p>
            <a:r>
              <a:rPr dirty="0"/>
              <a:t>Exercise </a:t>
            </a:r>
            <a:r>
              <a:rPr lang="en-US" dirty="0"/>
              <a:t>10</a:t>
            </a:r>
            <a:endParaRPr dirty="0"/>
          </a:p>
        </p:txBody>
      </p:sp>
    </p:spTree>
  </p:cSld>
  <p:clrMapOvr>
    <a:masterClrMapping/>
  </p:clrMapOvr>
  <p:transition spd="slow"/>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 name="Shape 513"/>
          <p:cNvSpPr>
            <a:spLocks noGrp="1"/>
          </p:cNvSpPr>
          <p:nvPr>
            <p:ph type="title"/>
          </p:nvPr>
        </p:nvSpPr>
        <p:spPr>
          <a:prstGeom prst="rect">
            <a:avLst/>
          </a:prstGeom>
        </p:spPr>
        <p:txBody>
          <a:bodyPr/>
          <a:lstStyle/>
          <a:p>
            <a:r>
              <a:rPr dirty="0"/>
              <a:t>Exercise </a:t>
            </a:r>
            <a:r>
              <a:rPr lang="en-US" dirty="0"/>
              <a:t>10</a:t>
            </a:r>
            <a:endParaRPr dirty="0"/>
          </a:p>
        </p:txBody>
      </p:sp>
      <p:sp>
        <p:nvSpPr>
          <p:cNvPr id="514" name="Shape 514"/>
          <p:cNvSpPr>
            <a:spLocks noGrp="1"/>
          </p:cNvSpPr>
          <p:nvPr>
            <p:ph type="body" idx="1"/>
          </p:nvPr>
        </p:nvSpPr>
        <p:spPr>
          <a:prstGeom prst="rect">
            <a:avLst/>
          </a:prstGeom>
        </p:spPr>
        <p:txBody>
          <a:bodyPr/>
          <a:lstStyle/>
          <a:p>
            <a:r>
              <a:rPr dirty="0"/>
              <a:t>According to the Conformance statement, does this FHIR server support OAuth? </a:t>
            </a:r>
            <a:r>
              <a:rPr dirty="0">
                <a:hlinkClick r:id="rId3"/>
              </a:rPr>
              <a:t>https://fhir-open.sandboxcerner.com/dstu2/0b8a0111-e8e6-4c26-a91c-5069cbc6b1ca/</a:t>
            </a:r>
            <a:endParaRPr dirty="0"/>
          </a:p>
        </p:txBody>
      </p:sp>
    </p:spTree>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4" name="pasted-image.png"/>
          <p:cNvPicPr>
            <a:picLocks noGrp="1" noChangeAspect="1"/>
          </p:cNvPicPr>
          <p:nvPr>
            <p:ph type="pic" idx="13"/>
          </p:nvPr>
        </p:nvPicPr>
        <p:blipFill>
          <a:blip r:embed="rId2">
            <a:extLst/>
          </a:blip>
          <a:srcRect l="8728" r="8728"/>
          <a:stretch>
            <a:fillRect/>
          </a:stretch>
        </p:blipFill>
        <p:spPr>
          <a:xfrm>
            <a:off x="13165981" y="1104900"/>
            <a:ext cx="9525001" cy="11506200"/>
          </a:xfrm>
          <a:prstGeom prst="rect">
            <a:avLst/>
          </a:prstGeom>
        </p:spPr>
      </p:pic>
      <p:sp>
        <p:nvSpPr>
          <p:cNvPr id="235" name="Shape 235"/>
          <p:cNvSpPr>
            <a:spLocks noGrp="1"/>
          </p:cNvSpPr>
          <p:nvPr>
            <p:ph type="title"/>
          </p:nvPr>
        </p:nvSpPr>
        <p:spPr>
          <a:prstGeom prst="rect">
            <a:avLst/>
          </a:prstGeom>
        </p:spPr>
        <p:txBody>
          <a:bodyPr/>
          <a:lstStyle/>
          <a:p>
            <a:r>
              <a:rPr dirty="0"/>
              <a:t>Which Version?</a:t>
            </a:r>
          </a:p>
        </p:txBody>
      </p:sp>
      <p:sp>
        <p:nvSpPr>
          <p:cNvPr id="236" name="Shape 236"/>
          <p:cNvSpPr>
            <a:spLocks noGrp="1"/>
          </p:cNvSpPr>
          <p:nvPr>
            <p:ph type="body" sz="quarter" idx="1"/>
          </p:nvPr>
        </p:nvSpPr>
        <p:spPr>
          <a:prstGeom prst="rect">
            <a:avLst/>
          </a:prstGeom>
        </p:spPr>
        <p:txBody>
          <a:bodyPr/>
          <a:lstStyle/>
          <a:p>
            <a:pPr marL="537307" indent="-537307" algn="l">
              <a:buSzPct val="75000"/>
              <a:buChar char="•"/>
            </a:pPr>
            <a:r>
              <a:rPr dirty="0"/>
              <a:t>Multiple Available</a:t>
            </a:r>
          </a:p>
          <a:p>
            <a:pPr marL="537307" indent="-537307" algn="l">
              <a:buSzPct val="75000"/>
              <a:buChar char="•"/>
            </a:pPr>
            <a:r>
              <a:rPr dirty="0"/>
              <a:t>Deprecate Oldest</a:t>
            </a:r>
          </a:p>
          <a:p>
            <a:pPr marL="537307" indent="-537307" algn="l">
              <a:buSzPct val="75000"/>
              <a:buChar char="•"/>
            </a:pPr>
            <a:r>
              <a:rPr dirty="0"/>
              <a:t>Time to Uplift Applications</a:t>
            </a:r>
          </a:p>
        </p:txBody>
      </p:sp>
    </p:spTree>
  </p:cSld>
  <p:clrMapOvr>
    <a:masterClrMapping/>
  </p:clrMapOvr>
  <p:transition spd="slow"/>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8" name="Shape 518"/>
          <p:cNvSpPr>
            <a:spLocks noGrp="1"/>
          </p:cNvSpPr>
          <p:nvPr>
            <p:ph type="title"/>
          </p:nvPr>
        </p:nvSpPr>
        <p:spPr>
          <a:prstGeom prst="rect">
            <a:avLst/>
          </a:prstGeom>
        </p:spPr>
        <p:txBody>
          <a:bodyPr/>
          <a:lstStyle/>
          <a:p>
            <a:r>
              <a:rPr dirty="0"/>
              <a:t>Exercise </a:t>
            </a:r>
            <a:r>
              <a:rPr lang="en-US" dirty="0"/>
              <a:t>10</a:t>
            </a:r>
            <a:r>
              <a:rPr dirty="0"/>
              <a:t>: Answer</a:t>
            </a:r>
          </a:p>
        </p:txBody>
      </p:sp>
      <p:sp>
        <p:nvSpPr>
          <p:cNvPr id="519" name="Shape 519"/>
          <p:cNvSpPr>
            <a:spLocks noGrp="1"/>
          </p:cNvSpPr>
          <p:nvPr>
            <p:ph type="body" sz="half" idx="1"/>
          </p:nvPr>
        </p:nvSpPr>
        <p:spPr>
          <a:xfrm>
            <a:off x="1689100" y="3238500"/>
            <a:ext cx="12493797" cy="9207500"/>
          </a:xfrm>
          <a:prstGeom prst="rect">
            <a:avLst/>
          </a:prstGeom>
        </p:spPr>
        <p:txBody>
          <a:bodyPr/>
          <a:lstStyle/>
          <a:p>
            <a:r>
              <a:rPr dirty="0"/>
              <a:t>Answer: No (it’s our open endpoint)</a:t>
            </a:r>
          </a:p>
          <a:p>
            <a:r>
              <a:rPr dirty="0"/>
              <a:t>GET </a:t>
            </a:r>
            <a:r>
              <a:rPr u="sng" dirty="0">
                <a:hlinkClick r:id="rId2"/>
              </a:rPr>
              <a:t>https://fhir-open.sandboxcerner.com/dstu2/0b8a0111-e8e6-4c26-a91c-5069cbc6b1ca/metadata?_format=json</a:t>
            </a:r>
          </a:p>
        </p:txBody>
      </p:sp>
      <p:grpSp>
        <p:nvGrpSpPr>
          <p:cNvPr id="522" name="Group 522"/>
          <p:cNvGrpSpPr/>
          <p:nvPr/>
        </p:nvGrpSpPr>
        <p:grpSpPr>
          <a:xfrm>
            <a:off x="14182897" y="3727937"/>
            <a:ext cx="9896303" cy="4839677"/>
            <a:chOff x="0" y="0"/>
            <a:chExt cx="12827000" cy="6045200"/>
          </a:xfrm>
        </p:grpSpPr>
        <p:pic>
          <p:nvPicPr>
            <p:cNvPr id="520" name="pasted-image.png"/>
            <p:cNvPicPr>
              <a:picLocks noChangeAspect="1"/>
            </p:cNvPicPr>
            <p:nvPr/>
          </p:nvPicPr>
          <p:blipFill>
            <a:blip r:embed="rId3">
              <a:extLst/>
            </a:blip>
            <a:stretch>
              <a:fillRect/>
            </a:stretch>
          </p:blipFill>
          <p:spPr>
            <a:xfrm>
              <a:off x="0" y="0"/>
              <a:ext cx="12827000" cy="6045200"/>
            </a:xfrm>
            <a:prstGeom prst="rect">
              <a:avLst/>
            </a:prstGeom>
            <a:ln w="12700" cap="flat">
              <a:noFill/>
              <a:miter lim="400000"/>
            </a:ln>
            <a:effectLst/>
          </p:spPr>
        </p:pic>
        <p:pic>
          <p:nvPicPr>
            <p:cNvPr id="521" name="Picture 520"/>
            <p:cNvPicPr>
              <a:picLocks/>
            </p:cNvPicPr>
            <p:nvPr/>
          </p:nvPicPr>
          <p:blipFill>
            <a:blip r:embed="rId4">
              <a:extLst/>
            </a:blip>
            <a:stretch>
              <a:fillRect/>
            </a:stretch>
          </p:blipFill>
          <p:spPr>
            <a:xfrm>
              <a:off x="544224" y="2045333"/>
              <a:ext cx="4433806" cy="1346201"/>
            </a:xfrm>
            <a:prstGeom prst="rect">
              <a:avLst/>
            </a:prstGeom>
            <a:effectLst>
              <a:outerShdw blurRad="38100" dist="25400" dir="5400000" rotWithShape="0">
                <a:srgbClr val="000000">
                  <a:alpha val="50000"/>
                </a:srgbClr>
              </a:outerShdw>
            </a:effectLst>
          </p:spPr>
        </p:pic>
      </p:grpSp>
    </p:spTree>
  </p:cSld>
  <p:clrMapOvr>
    <a:masterClrMapping/>
  </p:clrMapOvr>
  <p:transition spd="slow"/>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 name="Shape 524"/>
          <p:cNvSpPr/>
          <p:nvPr/>
        </p:nvSpPr>
        <p:spPr>
          <a:xfrm>
            <a:off x="375039" y="12674520"/>
            <a:ext cx="8324216"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2"/>
              </a:defRPr>
            </a:lvl1pPr>
          </a:lstStyle>
          <a:p>
            <a:pPr>
              <a:defRPr u="none"/>
            </a:pPr>
            <a:r>
              <a:rPr u="sng">
                <a:hlinkClick r:id="rId2"/>
              </a:rPr>
              <a:t>http://hl7.org/fhir/dstu2/conformance.html</a:t>
            </a:r>
          </a:p>
        </p:txBody>
      </p:sp>
      <p:grpSp>
        <p:nvGrpSpPr>
          <p:cNvPr id="527" name="Group 527"/>
          <p:cNvGrpSpPr/>
          <p:nvPr/>
        </p:nvGrpSpPr>
        <p:grpSpPr>
          <a:xfrm>
            <a:off x="1003300" y="5334000"/>
            <a:ext cx="22377400" cy="3048000"/>
            <a:chOff x="0" y="0"/>
            <a:chExt cx="22377400" cy="3048000"/>
          </a:xfrm>
        </p:grpSpPr>
        <p:pic>
          <p:nvPicPr>
            <p:cNvPr id="525" name="pasted-image.png"/>
            <p:cNvPicPr>
              <a:picLocks noChangeAspect="1"/>
            </p:cNvPicPr>
            <p:nvPr/>
          </p:nvPicPr>
          <p:blipFill>
            <a:blip r:embed="rId3">
              <a:extLst/>
            </a:blip>
            <a:stretch>
              <a:fillRect/>
            </a:stretch>
          </p:blipFill>
          <p:spPr>
            <a:xfrm>
              <a:off x="0" y="0"/>
              <a:ext cx="22377400" cy="3048000"/>
            </a:xfrm>
            <a:prstGeom prst="rect">
              <a:avLst/>
            </a:prstGeom>
            <a:ln w="12700" cap="flat">
              <a:noFill/>
              <a:miter lim="400000"/>
            </a:ln>
            <a:effectLst/>
          </p:spPr>
        </p:pic>
        <p:pic>
          <p:nvPicPr>
            <p:cNvPr id="526" name="Picture 525"/>
            <p:cNvPicPr>
              <a:picLocks/>
            </p:cNvPicPr>
            <p:nvPr/>
          </p:nvPicPr>
          <p:blipFill>
            <a:blip r:embed="rId4">
              <a:extLst/>
            </a:blip>
            <a:stretch>
              <a:fillRect/>
            </a:stretch>
          </p:blipFill>
          <p:spPr>
            <a:xfrm>
              <a:off x="1622250" y="438265"/>
              <a:ext cx="19132901" cy="2171470"/>
            </a:xfrm>
            <a:prstGeom prst="rect">
              <a:avLst/>
            </a:prstGeom>
            <a:effectLst>
              <a:outerShdw blurRad="38100" dist="25400" dir="5400000" rotWithShape="0">
                <a:srgbClr val="000000">
                  <a:alpha val="50000"/>
                </a:srgbClr>
              </a:outerShdw>
            </a:effectLst>
          </p:spPr>
        </p:pic>
      </p:grpSp>
    </p:spTree>
  </p:cSld>
  <p:clrMapOvr>
    <a:masterClrMapping/>
  </p:clrMapOvr>
  <p:transition spd="slow"/>
</p:sld>
</file>

<file path=ppt/slides/slide92.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529" name="Shape 529"/>
          <p:cNvSpPr/>
          <p:nvPr/>
        </p:nvSpPr>
        <p:spPr>
          <a:xfrm>
            <a:off x="10002564" y="6197599"/>
            <a:ext cx="4632872"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Profiles</a:t>
            </a:r>
          </a:p>
        </p:txBody>
      </p:sp>
      <p:sp>
        <p:nvSpPr>
          <p:cNvPr id="530" name="Shape 530"/>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 name="Shape 532"/>
          <p:cNvSpPr>
            <a:spLocks noGrp="1"/>
          </p:cNvSpPr>
          <p:nvPr>
            <p:ph type="title"/>
          </p:nvPr>
        </p:nvSpPr>
        <p:spPr>
          <a:prstGeom prst="rect">
            <a:avLst/>
          </a:prstGeom>
        </p:spPr>
        <p:txBody>
          <a:bodyPr/>
          <a:lstStyle/>
          <a:p>
            <a:r>
              <a:t>What</a:t>
            </a:r>
          </a:p>
        </p:txBody>
      </p:sp>
      <p:sp>
        <p:nvSpPr>
          <p:cNvPr id="533" name="Shape 533"/>
          <p:cNvSpPr/>
          <p:nvPr/>
        </p:nvSpPr>
        <p:spPr>
          <a:xfrm>
            <a:off x="124821" y="12867685"/>
            <a:ext cx="7294310"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u="sng">
                <a:hlinkClick r:id="rId3"/>
              </a:rPr>
              <a:t>http://hl7.org/fhir/dstu2/profiling.html</a:t>
            </a:r>
          </a:p>
        </p:txBody>
      </p:sp>
      <p:pic>
        <p:nvPicPr>
          <p:cNvPr id="534" name="pasted-image.png"/>
          <p:cNvPicPr>
            <a:picLocks noChangeAspect="1"/>
          </p:cNvPicPr>
          <p:nvPr/>
        </p:nvPicPr>
        <p:blipFill>
          <a:blip r:embed="rId4">
            <a:extLst/>
          </a:blip>
          <a:stretch>
            <a:fillRect/>
          </a:stretch>
        </p:blipFill>
        <p:spPr>
          <a:xfrm>
            <a:off x="1837874" y="4602836"/>
            <a:ext cx="20708252" cy="6478828"/>
          </a:xfrm>
          <a:prstGeom prst="rect">
            <a:avLst/>
          </a:prstGeom>
          <a:ln w="12700">
            <a:miter lim="400000"/>
          </a:ln>
        </p:spPr>
      </p:pic>
    </p:spTree>
  </p:cSld>
  <p:clrMapOvr>
    <a:masterClrMapping/>
  </p:clrMapOvr>
  <p:transition spd="slow"/>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8" name="Shape 538"/>
          <p:cNvSpPr>
            <a:spLocks noGrp="1"/>
          </p:cNvSpPr>
          <p:nvPr>
            <p:ph type="title"/>
          </p:nvPr>
        </p:nvSpPr>
        <p:spPr>
          <a:prstGeom prst="rect">
            <a:avLst/>
          </a:prstGeom>
        </p:spPr>
        <p:txBody>
          <a:bodyPr/>
          <a:lstStyle/>
          <a:p>
            <a:r>
              <a:t>Rules</a:t>
            </a:r>
          </a:p>
        </p:txBody>
      </p:sp>
      <p:sp>
        <p:nvSpPr>
          <p:cNvPr id="539" name="Shape 539"/>
          <p:cNvSpPr>
            <a:spLocks noGrp="1"/>
          </p:cNvSpPr>
          <p:nvPr>
            <p:ph type="body" idx="1"/>
          </p:nvPr>
        </p:nvSpPr>
        <p:spPr>
          <a:prstGeom prst="rect">
            <a:avLst/>
          </a:prstGeom>
        </p:spPr>
        <p:txBody>
          <a:bodyPr/>
          <a:lstStyle/>
          <a:p>
            <a:pPr marL="495300" indent="-495300" defTabSz="643889">
              <a:spcBef>
                <a:spcPts val="4600"/>
              </a:spcBef>
              <a:defRPr sz="4055"/>
            </a:pPr>
            <a:r>
              <a:t>Detailed contract</a:t>
            </a:r>
          </a:p>
          <a:p>
            <a:pPr marL="495300" indent="-495300" defTabSz="643889">
              <a:spcBef>
                <a:spcPts val="4600"/>
              </a:spcBef>
              <a:defRPr sz="4055"/>
            </a:pPr>
            <a:r>
              <a:t>Parameters, operations, api calls</a:t>
            </a:r>
          </a:p>
          <a:p>
            <a:pPr marL="495300" indent="-495300" defTabSz="643889">
              <a:spcBef>
                <a:spcPts val="4600"/>
              </a:spcBef>
              <a:defRPr sz="4055"/>
            </a:pPr>
            <a:r>
              <a:t>Fields, cardinality</a:t>
            </a:r>
          </a:p>
          <a:p>
            <a:pPr marL="495300" indent="-495300" defTabSz="643889">
              <a:spcBef>
                <a:spcPts val="4600"/>
              </a:spcBef>
              <a:defRPr sz="4055"/>
            </a:pPr>
            <a:r>
              <a:t>Terminology binding, extensions</a:t>
            </a:r>
          </a:p>
          <a:p>
            <a:pPr marL="495300" indent="-495300" defTabSz="643889">
              <a:spcBef>
                <a:spcPts val="4600"/>
              </a:spcBef>
              <a:defRPr sz="4055"/>
            </a:pPr>
            <a:r>
              <a:t>Must be compatible with core</a:t>
            </a:r>
          </a:p>
          <a:p>
            <a:pPr marL="990600" lvl="1" indent="-495300" defTabSz="643889">
              <a:spcBef>
                <a:spcPts val="4600"/>
              </a:spcBef>
              <a:defRPr sz="4055"/>
            </a:pPr>
            <a:r>
              <a:t>Can’t change required binding</a:t>
            </a:r>
          </a:p>
          <a:p>
            <a:pPr marL="990600" lvl="1" indent="-495300" defTabSz="643889">
              <a:spcBef>
                <a:spcPts val="4600"/>
              </a:spcBef>
              <a:defRPr sz="4055"/>
            </a:pPr>
            <a:r>
              <a:t>Cardinality can restrict more (1..* to 1..1 but not 0..*)</a:t>
            </a:r>
          </a:p>
          <a:p>
            <a:pPr marL="990600" lvl="1" indent="-495300" defTabSz="643889">
              <a:spcBef>
                <a:spcPts val="4600"/>
              </a:spcBef>
              <a:defRPr sz="4055"/>
            </a:pPr>
            <a:r>
              <a:t>Can’t rename fields </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39">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53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539">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539">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539">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iterate>
                                    <p:tmAbs val="0"/>
                                  </p:iterate>
                                  <p:childTnLst>
                                    <p:set>
                                      <p:cBhvr>
                                        <p:cTn id="24" fill="hold"/>
                                        <p:tgtEl>
                                          <p:spTgt spid="539">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iterate>
                                    <p:tmAbs val="0"/>
                                  </p:iterate>
                                  <p:childTnLst>
                                    <p:set>
                                      <p:cBhvr>
                                        <p:cTn id="28" fill="hold"/>
                                        <p:tgtEl>
                                          <p:spTgt spid="539">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iterate>
                                    <p:tmAbs val="0"/>
                                  </p:iterate>
                                  <p:childTnLst>
                                    <p:set>
                                      <p:cBhvr>
                                        <p:cTn id="32" fill="hold"/>
                                        <p:tgtEl>
                                          <p:spTgt spid="539">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iterate>
                                    <p:tmAbs val="0"/>
                                  </p:iterate>
                                  <p:childTnLst>
                                    <p:set>
                                      <p:cBhvr>
                                        <p:cTn id="36" fill="hold"/>
                                        <p:tgtEl>
                                          <p:spTgt spid="53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9" grpId="0" build="p" bldLvl="5" animBg="1" advAuto="0"/>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3" name="Shape 543"/>
          <p:cNvSpPr>
            <a:spLocks noGrp="1"/>
          </p:cNvSpPr>
          <p:nvPr>
            <p:ph type="title"/>
          </p:nvPr>
        </p:nvSpPr>
        <p:spPr>
          <a:xfrm>
            <a:off x="635000" y="152704"/>
            <a:ext cx="23114000" cy="2006601"/>
          </a:xfrm>
          <a:prstGeom prst="rect">
            <a:avLst/>
          </a:prstGeom>
        </p:spPr>
        <p:txBody>
          <a:bodyPr/>
          <a:lstStyle/>
          <a:p>
            <a:r>
              <a:t>DAF Condition</a:t>
            </a:r>
          </a:p>
        </p:txBody>
      </p:sp>
      <p:sp>
        <p:nvSpPr>
          <p:cNvPr id="544" name="Shape 544"/>
          <p:cNvSpPr/>
          <p:nvPr/>
        </p:nvSpPr>
        <p:spPr>
          <a:xfrm>
            <a:off x="270919" y="12871298"/>
            <a:ext cx="9081644"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u="sng">
                <a:hlinkClick r:id="rId3"/>
              </a:rPr>
              <a:t>http://hl7.org/fhir/dstu2/daf/daf-condition.html</a:t>
            </a:r>
          </a:p>
        </p:txBody>
      </p:sp>
      <p:pic>
        <p:nvPicPr>
          <p:cNvPr id="545" name="pasted-image.png"/>
          <p:cNvPicPr>
            <a:picLocks noChangeAspect="1"/>
          </p:cNvPicPr>
          <p:nvPr/>
        </p:nvPicPr>
        <p:blipFill>
          <a:blip r:embed="rId4">
            <a:extLst/>
          </a:blip>
          <a:srcRect b="18842"/>
          <a:stretch>
            <a:fillRect/>
          </a:stretch>
        </p:blipFill>
        <p:spPr>
          <a:xfrm>
            <a:off x="4679156" y="2280321"/>
            <a:ext cx="15025811" cy="10470003"/>
          </a:xfrm>
          <a:prstGeom prst="rect">
            <a:avLst/>
          </a:prstGeom>
          <a:ln w="12700">
            <a:miter lim="400000"/>
          </a:ln>
        </p:spPr>
      </p:pic>
    </p:spTree>
  </p:cSld>
  <p:clrMapOvr>
    <a:masterClrMapping/>
  </p:clrMapOvr>
  <p:transition spd="slow"/>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9" name="Shape 549"/>
          <p:cNvSpPr>
            <a:spLocks noGrp="1"/>
          </p:cNvSpPr>
          <p:nvPr>
            <p:ph type="title"/>
          </p:nvPr>
        </p:nvSpPr>
        <p:spPr>
          <a:prstGeom prst="rect">
            <a:avLst/>
          </a:prstGeom>
        </p:spPr>
        <p:txBody>
          <a:bodyPr/>
          <a:lstStyle/>
          <a:p>
            <a:r>
              <a:t>Argonaut IG</a:t>
            </a:r>
          </a:p>
        </p:txBody>
      </p:sp>
      <p:sp>
        <p:nvSpPr>
          <p:cNvPr id="550" name="Shape 550"/>
          <p:cNvSpPr>
            <a:spLocks noGrp="1"/>
          </p:cNvSpPr>
          <p:nvPr>
            <p:ph type="body" idx="1"/>
          </p:nvPr>
        </p:nvSpPr>
        <p:spPr>
          <a:prstGeom prst="rect">
            <a:avLst/>
          </a:prstGeom>
        </p:spPr>
        <p:txBody>
          <a:bodyPr/>
          <a:lstStyle/>
          <a:p>
            <a:r>
              <a:rPr u="sng">
                <a:hlinkClick r:id="rId2"/>
              </a:rPr>
              <a:t>http://www.fhir.org/guides/argonaut/r2/</a:t>
            </a:r>
            <a:r>
              <a:t> </a:t>
            </a:r>
          </a:p>
          <a:p>
            <a:r>
              <a:t>Standard Profiles for defined use cases</a:t>
            </a:r>
          </a:p>
          <a:p>
            <a:r>
              <a:t>Address issues from the JASON Task Force reports</a:t>
            </a:r>
          </a:p>
        </p:txBody>
      </p:sp>
      <p:sp>
        <p:nvSpPr>
          <p:cNvPr id="551" name="Shape 551"/>
          <p:cNvSpPr/>
          <p:nvPr/>
        </p:nvSpPr>
        <p:spPr>
          <a:xfrm>
            <a:off x="320630" y="12867685"/>
            <a:ext cx="6610668" cy="63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3500" u="sng">
                <a:hlinkClick r:id="rId3"/>
              </a:defRPr>
            </a:lvl1pPr>
          </a:lstStyle>
          <a:p>
            <a:pPr>
              <a:defRPr u="none"/>
            </a:pPr>
            <a:r>
              <a:rPr u="sng">
                <a:hlinkClick r:id="rId3"/>
              </a:rPr>
              <a:t>http://hl7.org/fhir/dstu2/iglist.html</a:t>
            </a:r>
          </a:p>
        </p:txBody>
      </p:sp>
    </p:spTree>
  </p:cSld>
  <p:clrMapOvr>
    <a:masterClrMapping/>
  </p:clrMapOvr>
  <p:transition spd="slow"/>
</p:sld>
</file>

<file path=ppt/slides/slide97.xml><?xml version="1.0" encoding="utf-8"?>
<p:sld xmlns:a="http://schemas.openxmlformats.org/drawingml/2006/main" xmlns:r="http://schemas.openxmlformats.org/officeDocument/2006/relationships" xmlns:p="http://schemas.openxmlformats.org/presentationml/2006/main">
  <p:cSld>
    <p:bg>
      <p:bgPr>
        <a:solidFill>
          <a:srgbClr val="0191BC"/>
        </a:solidFill>
        <a:effectLst/>
      </p:bgPr>
    </p:bg>
    <p:spTree>
      <p:nvGrpSpPr>
        <p:cNvPr id="1" name=""/>
        <p:cNvGrpSpPr/>
        <p:nvPr/>
      </p:nvGrpSpPr>
      <p:grpSpPr>
        <a:xfrm>
          <a:off x="0" y="0"/>
          <a:ext cx="0" cy="0"/>
          <a:chOff x="0" y="0"/>
          <a:chExt cx="0" cy="0"/>
        </a:xfrm>
      </p:grpSpPr>
      <p:sp>
        <p:nvSpPr>
          <p:cNvPr id="553" name="Shape 553"/>
          <p:cNvSpPr/>
          <p:nvPr/>
        </p:nvSpPr>
        <p:spPr>
          <a:xfrm>
            <a:off x="8873824" y="6197599"/>
            <a:ext cx="6890352" cy="1574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9700" b="1">
                <a:solidFill>
                  <a:srgbClr val="FFFFFF"/>
                </a:solidFill>
                <a:latin typeface="+mj-lt"/>
                <a:ea typeface="+mj-ea"/>
                <a:cs typeface="+mj-cs"/>
                <a:sym typeface="Helvetica"/>
              </a:defRPr>
            </a:lvl1pPr>
          </a:lstStyle>
          <a:p>
            <a:r>
              <a:t>Questions?</a:t>
            </a:r>
          </a:p>
        </p:txBody>
      </p:sp>
      <p:sp>
        <p:nvSpPr>
          <p:cNvPr id="554" name="Shape 554"/>
          <p:cNvSpPr/>
          <p:nvPr/>
        </p:nvSpPr>
        <p:spPr>
          <a:xfrm>
            <a:off x="106484" y="133974"/>
            <a:ext cx="24171032" cy="13448052"/>
          </a:xfrm>
          <a:prstGeom prst="rect">
            <a:avLst/>
          </a:prstGeom>
          <a:ln w="266700">
            <a:solidFill>
              <a:srgbClr val="FFFFFF"/>
            </a:solidFill>
            <a:miter lim="400000"/>
          </a:ln>
          <a:effectLst>
            <a:outerShdw blurRad="38100" dist="254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6" name="Shape 556"/>
          <p:cNvSpPr>
            <a:spLocks noGrp="1"/>
          </p:cNvSpPr>
          <p:nvPr>
            <p:ph type="title"/>
          </p:nvPr>
        </p:nvSpPr>
        <p:spPr>
          <a:prstGeom prst="rect">
            <a:avLst/>
          </a:prstGeom>
        </p:spPr>
        <p:txBody>
          <a:bodyPr/>
          <a:lstStyle/>
          <a:p>
            <a:r>
              <a:t>More Exercises!</a:t>
            </a:r>
          </a:p>
        </p:txBody>
      </p:sp>
    </p:spTree>
  </p:cSld>
  <p:clrMapOvr>
    <a:masterClrMapping/>
  </p:clrMapOvr>
  <p:transition spd="slow"/>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 name="Shape 558"/>
          <p:cNvSpPr>
            <a:spLocks noGrp="1"/>
          </p:cNvSpPr>
          <p:nvPr>
            <p:ph type="title"/>
          </p:nvPr>
        </p:nvSpPr>
        <p:spPr>
          <a:prstGeom prst="rect">
            <a:avLst/>
          </a:prstGeom>
        </p:spPr>
        <p:txBody>
          <a:bodyPr/>
          <a:lstStyle/>
          <a:p>
            <a:r>
              <a:rPr dirty="0"/>
              <a:t>Exercise 1</a:t>
            </a:r>
            <a:r>
              <a:rPr lang="en-US" dirty="0"/>
              <a:t>1</a:t>
            </a:r>
            <a:endParaRPr dirty="0"/>
          </a:p>
        </p:txBody>
      </p:sp>
    </p:spTree>
  </p:cSld>
  <p:clrMapOvr>
    <a:masterClrMapping/>
  </p:clrMapOvr>
  <p:transition spd="slow"/>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0C0C764EC9FA248A89D240480025BA3" ma:contentTypeVersion="13" ma:contentTypeDescription="Create a new document." ma:contentTypeScope="" ma:versionID="300fba2c9b4d08534f8180202bcd9b03">
  <xsd:schema xmlns:xsd="http://www.w3.org/2001/XMLSchema" xmlns:xs="http://www.w3.org/2001/XMLSchema" xmlns:p="http://schemas.microsoft.com/office/2006/metadata/properties" xmlns:ns3="1abf261b-3a16-44b3-9607-9a2ba5d93ce4" xmlns:ns4="a5226524-4ffb-4323-b72d-9dd8c6e9eae8" targetNamespace="http://schemas.microsoft.com/office/2006/metadata/properties" ma:root="true" ma:fieldsID="ebf0c16a664f947841e49e6db3c5952e" ns3:_="" ns4:_="">
    <xsd:import namespace="1abf261b-3a16-44b3-9607-9a2ba5d93ce4"/>
    <xsd:import namespace="a5226524-4ffb-4323-b72d-9dd8c6e9eae8"/>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DateTaken" minOccurs="0"/>
                <xsd:element ref="ns3:MediaServiceLocation" minOccurs="0"/>
                <xsd:element ref="ns3:MediaServiceOCR" minOccurs="0"/>
                <xsd:element ref="ns3:MediaServiceEventHashCode" minOccurs="0"/>
                <xsd:element ref="ns3:MediaServiceGenerationTime" minOccurs="0"/>
                <xsd:element ref="ns4:SharedWithUsers" minOccurs="0"/>
                <xsd:element ref="ns4:SharedWithDetails" minOccurs="0"/>
                <xsd:element ref="ns4:SharingHintHash"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abf261b-3a16-44b3-9607-9a2ba5d93ce4"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AutoTags" ma:index="10" nillable="true" ma:displayName="MediaServiceAutoTags" ma:description="" ma:internalName="MediaServiceAutoTags" ma:readOnly="true">
      <xsd:simpleType>
        <xsd:restriction base="dms:Text"/>
      </xsd:simpleType>
    </xsd:element>
    <xsd:element name="MediaServiceDateTaken" ma:index="11" nillable="true" ma:displayName="MediaServiceDateTaken" ma:description="" ma:hidden="true" ma:internalName="MediaServiceDateTaken" ma:readOnly="true">
      <xsd:simpleType>
        <xsd:restriction base="dms:Text"/>
      </xsd:simpleType>
    </xsd:element>
    <xsd:element name="MediaServiceLocation" ma:index="12" nillable="true" ma:displayName="MediaServiceLocation" ma:description="" ma:internalName="MediaServiceLocation"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a5226524-4ffb-4323-b72d-9dd8c6e9eae8"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SharingHintHash" ma:index="18"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BAA3A1F-9EAB-45CC-B966-8FAECED24E55}">
  <ds:schemaRefs>
    <ds:schemaRef ds:uri="http://schemas.microsoft.com/sharepoint/v3/contenttype/forms"/>
  </ds:schemaRefs>
</ds:datastoreItem>
</file>

<file path=customXml/itemProps2.xml><?xml version="1.0" encoding="utf-8"?>
<ds:datastoreItem xmlns:ds="http://schemas.openxmlformats.org/officeDocument/2006/customXml" ds:itemID="{DE8864F4-3D24-4816-95F6-84289F5F2FC2}">
  <ds:schemaRefs>
    <ds:schemaRef ds:uri="http://purl.org/dc/elements/1.1/"/>
    <ds:schemaRef ds:uri="http://schemas.microsoft.com/office/2006/documentManagement/types"/>
    <ds:schemaRef ds:uri="1abf261b-3a16-44b3-9607-9a2ba5d93ce4"/>
    <ds:schemaRef ds:uri="http://purl.org/dc/terms/"/>
    <ds:schemaRef ds:uri="http://schemas.openxmlformats.org/package/2006/metadata/core-properties"/>
    <ds:schemaRef ds:uri="http://purl.org/dc/dcmitype/"/>
    <ds:schemaRef ds:uri="http://schemas.microsoft.com/office/infopath/2007/PartnerControls"/>
    <ds:schemaRef ds:uri="a5226524-4ffb-4323-b72d-9dd8c6e9eae8"/>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477E6DBC-C0D6-49D3-8373-D573CEED8D7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abf261b-3a16-44b3-9607-9a2ba5d93ce4"/>
    <ds:schemaRef ds:uri="a5226524-4ffb-4323-b72d-9dd8c6e9eae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2662</TotalTime>
  <Words>3156</Words>
  <Application>Microsoft Office PowerPoint</Application>
  <PresentationFormat>Custom</PresentationFormat>
  <Paragraphs>350</Paragraphs>
  <Slides>118</Slides>
  <Notes>24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118</vt:i4>
      </vt:variant>
    </vt:vector>
  </HeadingPairs>
  <TitlesOfParts>
    <vt:vector size="125" baseType="lpstr">
      <vt:lpstr>Arial</vt:lpstr>
      <vt:lpstr>Courier</vt:lpstr>
      <vt:lpstr>Franklin Gothic Book</vt:lpstr>
      <vt:lpstr>Helvetica</vt:lpstr>
      <vt:lpstr>Helvetica Light</vt:lpstr>
      <vt:lpstr>Helvetica Neue</vt:lpstr>
      <vt:lpstr>White</vt:lpstr>
      <vt:lpstr>PowerPoint Presentation</vt:lpstr>
      <vt:lpstr>FHIR Deep Dive</vt:lpstr>
      <vt:lpstr>PowerPoint Presentation</vt:lpstr>
      <vt:lpstr>PowerPoint Presentation</vt:lpstr>
      <vt:lpstr>PowerPoint Presentation</vt:lpstr>
      <vt:lpstr>PowerPoint Presentation</vt:lpstr>
      <vt:lpstr>PowerPoint Presentation</vt:lpstr>
      <vt:lpstr>PowerPoint Presentation</vt:lpstr>
      <vt:lpstr>Which Version?</vt:lpstr>
      <vt:lpstr>PowerPoint Presentation</vt:lpstr>
      <vt:lpstr>PowerPoint Presentation</vt:lpstr>
      <vt:lpstr>Primitive Types</vt:lpstr>
      <vt:lpstr>Surprises</vt:lpstr>
      <vt:lpstr>Complex Types</vt:lpstr>
      <vt:lpstr>Code Systems</vt:lpstr>
      <vt:lpstr>Formats</vt:lpstr>
      <vt:lpstr>PowerPoint Presentation</vt:lpstr>
      <vt:lpstr>Resources</vt:lpstr>
      <vt:lpstr>PowerPoint Presentation</vt:lpstr>
      <vt:lpstr>Maturity Levels</vt:lpstr>
      <vt:lpstr>PowerPoint Presentation</vt:lpstr>
      <vt:lpstr>Terminology Bindings</vt:lpstr>
      <vt:lpstr>Type/Binding Strength</vt:lpstr>
      <vt:lpstr>PowerPoint Presentation</vt:lpstr>
      <vt:lpstr>PowerPoint Presentation</vt:lpstr>
      <vt:lpstr>PowerPoint Presentation</vt:lpstr>
      <vt:lpstr>PowerPoint Presentation</vt:lpstr>
      <vt:lpstr>PowerPoint Presentation</vt:lpstr>
      <vt:lpstr>Exercise 1</vt:lpstr>
      <vt:lpstr>Exercise 1</vt:lpstr>
      <vt:lpstr>Exercise 1: Answer</vt:lpstr>
      <vt:lpstr>Exercise 2</vt:lpstr>
      <vt:lpstr>Exercise 2</vt:lpstr>
      <vt:lpstr>Exercise 2: Answer</vt:lpstr>
      <vt:lpstr>Exercise 3</vt:lpstr>
      <vt:lpstr>Exercise 3</vt:lpstr>
      <vt:lpstr>Exercise 3: Answer</vt:lpstr>
      <vt:lpstr>PowerPoint Presentation</vt:lpstr>
      <vt:lpstr>PowerPoint Presentation</vt:lpstr>
      <vt:lpstr>PowerPoint Presentation</vt:lpstr>
      <vt:lpstr>Read</vt:lpstr>
      <vt:lpstr>id vs identifier</vt:lpstr>
      <vt:lpstr>PowerPoint Presentation</vt:lpstr>
      <vt:lpstr>PowerPoint Presentation</vt:lpstr>
      <vt:lpstr>PowerPoint Presentation</vt:lpstr>
      <vt:lpstr>PowerPoint Presentation</vt:lpstr>
      <vt:lpstr>PowerPoint Presentation</vt:lpstr>
      <vt:lpstr>Paging</vt:lpstr>
      <vt:lpstr>PowerPoint Presentation</vt:lpstr>
      <vt:lpstr>PowerPoint Presentation</vt:lpstr>
      <vt:lpstr>Create</vt:lpstr>
      <vt:lpstr>Update</vt:lpstr>
      <vt:lpstr>Conditional Update</vt:lpstr>
      <vt:lpstr>Exercise 4</vt:lpstr>
      <vt:lpstr>Exercise 4</vt:lpstr>
      <vt:lpstr>Exercise 4: Answer</vt:lpstr>
      <vt:lpstr>Exercise 5</vt:lpstr>
      <vt:lpstr>Exercise 5</vt:lpstr>
      <vt:lpstr>Exercise 5: Answer</vt:lpstr>
      <vt:lpstr>Exercise 6</vt:lpstr>
      <vt:lpstr>Exercise 6</vt:lpstr>
      <vt:lpstr>Exercise 6: Answer</vt:lpstr>
      <vt:lpstr>PowerPoint Presentation</vt:lpstr>
      <vt:lpstr>What if it wasn’t mapped/known?</vt:lpstr>
      <vt:lpstr>Exercise 7</vt:lpstr>
      <vt:lpstr>Exercise 7</vt:lpstr>
      <vt:lpstr>Exercise 7: Answer</vt:lpstr>
      <vt:lpstr>Paging</vt:lpstr>
      <vt:lpstr>Paging</vt:lpstr>
      <vt:lpstr>MedicationStatement?</vt:lpstr>
      <vt:lpstr>PowerPoint Presentation</vt:lpstr>
      <vt:lpstr>Exercise 8</vt:lpstr>
      <vt:lpstr>Exercise 8</vt:lpstr>
      <vt:lpstr>Exercise 8: Answer</vt:lpstr>
      <vt:lpstr>PowerPoint Presentation</vt:lpstr>
      <vt:lpstr>PowerPoint Presentation</vt:lpstr>
      <vt:lpstr>PowerPoint Presentation</vt:lpstr>
      <vt:lpstr>Extension “Rules”</vt:lpstr>
      <vt:lpstr>Examples</vt:lpstr>
      <vt:lpstr>Modifier Example</vt:lpstr>
      <vt:lpstr>PowerPoint Presentation</vt:lpstr>
      <vt:lpstr>PowerPoint Presentation</vt:lpstr>
      <vt:lpstr>Conformance Resource</vt:lpstr>
      <vt:lpstr>What?</vt:lpstr>
      <vt:lpstr>Exercise 9</vt:lpstr>
      <vt:lpstr>Exercise 9</vt:lpstr>
      <vt:lpstr>Exercise 9: Answer</vt:lpstr>
      <vt:lpstr>Exercise 10</vt:lpstr>
      <vt:lpstr>Exercise 10</vt:lpstr>
      <vt:lpstr>Exercise 10: Answer</vt:lpstr>
      <vt:lpstr>PowerPoint Presentation</vt:lpstr>
      <vt:lpstr>PowerPoint Presentation</vt:lpstr>
      <vt:lpstr>What</vt:lpstr>
      <vt:lpstr>Rules</vt:lpstr>
      <vt:lpstr>DAF Condition</vt:lpstr>
      <vt:lpstr>Argonaut IG</vt:lpstr>
      <vt:lpstr>PowerPoint Presentation</vt:lpstr>
      <vt:lpstr>More Exercises!</vt:lpstr>
      <vt:lpstr>Exercise 11</vt:lpstr>
      <vt:lpstr>Exercise 11</vt:lpstr>
      <vt:lpstr>Exercise 11: Answer</vt:lpstr>
      <vt:lpstr>PowerPoint Presentation</vt:lpstr>
      <vt:lpstr>PowerPoint Presentation</vt:lpstr>
      <vt:lpstr>Exercise 12</vt:lpstr>
      <vt:lpstr>Exercise 12</vt:lpstr>
      <vt:lpstr>Exercise 12: Answer</vt:lpstr>
      <vt:lpstr>Exercise 13</vt:lpstr>
      <vt:lpstr>Exercise 13</vt:lpstr>
      <vt:lpstr>Exercise 13: Answer</vt:lpstr>
      <vt:lpstr>Exercise 14</vt:lpstr>
      <vt:lpstr>Exercise 14</vt:lpstr>
      <vt:lpstr>Exercise 14: Answer</vt:lpstr>
      <vt:lpstr>PowerPoint Presentation</vt:lpstr>
      <vt:lpstr>Exercise 15</vt:lpstr>
      <vt:lpstr>Exercise 15</vt:lpstr>
      <vt:lpstr>Exercise 15: Answer</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Heits,Brian</dc:creator>
  <cp:lastModifiedBy>Heits,Brian</cp:lastModifiedBy>
  <cp:revision>47</cp:revision>
  <dcterms:modified xsi:type="dcterms:W3CDTF">2019-10-15T17:52:00Z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0x010100D0C0C764EC9FA248A89D240480025BA3</vt:lpwstr>
  </property>
</Properties>
</file>